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37"/>
  </p:notesMasterIdLst>
  <p:handoutMasterIdLst>
    <p:handoutMasterId r:id="rId38"/>
  </p:handoutMasterIdLst>
  <p:sldIdLst>
    <p:sldId id="256" r:id="rId4"/>
    <p:sldId id="332" r:id="rId5"/>
    <p:sldId id="331" r:id="rId6"/>
    <p:sldId id="314" r:id="rId7"/>
    <p:sldId id="262" r:id="rId8"/>
    <p:sldId id="334" r:id="rId9"/>
    <p:sldId id="315" r:id="rId10"/>
    <p:sldId id="327" r:id="rId11"/>
    <p:sldId id="339" r:id="rId12"/>
    <p:sldId id="306" r:id="rId13"/>
    <p:sldId id="319" r:id="rId14"/>
    <p:sldId id="338" r:id="rId15"/>
    <p:sldId id="337" r:id="rId16"/>
    <p:sldId id="340" r:id="rId17"/>
    <p:sldId id="341" r:id="rId18"/>
    <p:sldId id="342" r:id="rId19"/>
    <p:sldId id="343" r:id="rId20"/>
    <p:sldId id="344" r:id="rId21"/>
    <p:sldId id="318" r:id="rId22"/>
    <p:sldId id="336" r:id="rId23"/>
    <p:sldId id="345" r:id="rId24"/>
    <p:sldId id="281" r:id="rId25"/>
    <p:sldId id="273" r:id="rId26"/>
    <p:sldId id="311" r:id="rId27"/>
    <p:sldId id="312" r:id="rId28"/>
    <p:sldId id="328" r:id="rId29"/>
    <p:sldId id="313" r:id="rId30"/>
    <p:sldId id="329" r:id="rId31"/>
    <p:sldId id="290" r:id="rId32"/>
    <p:sldId id="335" r:id="rId33"/>
    <p:sldId id="296" r:id="rId34"/>
    <p:sldId id="333" r:id="rId35"/>
    <p:sldId id="330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/>
  </p:normalViewPr>
  <p:slideViewPr>
    <p:cSldViewPr>
      <p:cViewPr varScale="1">
        <p:scale>
          <a:sx n="82" d="100"/>
          <a:sy n="82" d="100"/>
        </p:scale>
        <p:origin x="108" y="14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18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6C10EE-834B-4928-84CA-041C718FC02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B38B64-24A7-49BD-BE0E-2FC58C27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7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CBED1F-8C06-48F0-BEAD-7095E1F5C55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63B3B1-9C3F-414E-A693-104D72B3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5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3B3B1-9C3F-414E-A693-104D72B3FF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6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FA23D-F76F-405B-AF83-94C49F7D8E99}" type="datetime1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0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47-E309-4311-BF95-7A5B67DA626B}" type="datetime1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5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FEF2-5CE9-455A-8732-0CAC965CC96A}" type="datetime1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69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AC1C-356F-480A-BFD5-7E8AD3D9BF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20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2AF2-E40B-4AF8-8430-B3E2FBDB27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12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8E9-41BD-426B-BF14-A2645BD6AC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780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AA85-1CDD-4750-802E-A7BB86BE7A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015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3626-5E77-4213-9E0B-D1E7BCD2C0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975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D0E6-367A-43EB-B78C-C7D265FD70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534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9858-B366-4649-9EED-51B31B650D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50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87A-ED09-4E4E-B6C9-CBDA4E9C44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6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D86A-81E2-4201-A4CD-33A91621B8BA}" type="datetime1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5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F76E-9E5A-40CF-A519-8B82052FA4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702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E2EE-90D7-440D-AE12-1B3E6B622B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8095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8DCF-38AB-4191-83A1-C45E10B580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349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3FF-2903-49B4-845E-992535D121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00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4C6-4D75-432C-9FBC-D31149F75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4388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D3C-1F28-4AB6-B277-73A80B9AF3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0417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E9BC-12CF-4113-977A-2856785475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991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AE64A-F0E5-4235-B09A-44E0162080D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724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AF28-7D73-4F96-AD4C-15C2AB35FC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3683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C80-943B-476B-8678-CE3C3A65E1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0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34A-5A6D-4C23-A7E8-345D3C8C0FB2}" type="datetime1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56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FD6A-C97E-4D44-8025-3DB1545CB1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049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D015-E105-43B2-AB0E-7604C5CF2C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849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424B-C0A9-437A-8161-FAFE141560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88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C073-98B1-42CD-AA65-9023CEB5F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8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5893-6616-444B-8B9C-47C42F319AC3}" type="datetime1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7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F34-CB41-451F-8B56-186001320DCC}" type="datetime1">
              <a:rPr lang="en-US" smtClean="0"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1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1C28-E562-46D1-AD9E-95A5C894566B}" type="datetime1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8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E6F8-E6A2-4B1A-A959-21DD28301042}" type="datetime1">
              <a:rPr lang="en-US" smtClean="0"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3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B36-2D4E-4C00-AEBB-66E589513E6A}" type="datetime1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8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9EA0-5CF0-4D5B-BF92-160763344488}" type="datetime1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27D79-CA01-4AC4-A24A-DED73B849367}" type="datetime1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A9FE5-C9B6-4D87-AE0B-B0395F08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B90CD-CCC8-4782-BF91-965D58A631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86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8349E-F709-4AA3-AE2B-5C89DDC7AB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9BE7-4C4A-400B-9A74-F8F8165C00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3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8077200" cy="1847850"/>
          </a:xfrm>
        </p:spPr>
        <p:txBody>
          <a:bodyPr>
            <a:noAutofit/>
          </a:bodyPr>
          <a:lstStyle/>
          <a:p>
            <a:r>
              <a:rPr lang="en-US" sz="3600" b="1" dirty="0"/>
              <a:t>Bankers' Pay and Social Welfare: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 smtClean="0"/>
              <a:t>How </a:t>
            </a:r>
            <a:r>
              <a:rPr lang="en-US" sz="3600" dirty="0"/>
              <a:t>Bank </a:t>
            </a:r>
            <a:r>
              <a:rPr lang="en-US" sz="3600" dirty="0" smtClean="0"/>
              <a:t>Profit-seeking and Risk-taking Spillover </a:t>
            </a:r>
            <a:r>
              <a:rPr lang="en-US" sz="3600" dirty="0"/>
              <a:t>into the </a:t>
            </a:r>
            <a:r>
              <a:rPr lang="en-US" sz="3600" dirty="0" smtClean="0"/>
              <a:t>Economy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971800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Robert DeYoung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University of Kansas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i="1" dirty="0" smtClean="0">
                <a:solidFill>
                  <a:schemeClr val="tx1"/>
                </a:solidFill>
              </a:rPr>
              <a:t>Financial Engineering and Banking Society</a:t>
            </a:r>
          </a:p>
          <a:p>
            <a:pPr>
              <a:spcBef>
                <a:spcPts val="0"/>
              </a:spcBef>
            </a:pPr>
            <a:r>
              <a:rPr lang="en-US" sz="2800" i="1" dirty="0" smtClean="0">
                <a:solidFill>
                  <a:schemeClr val="tx1"/>
                </a:solidFill>
              </a:rPr>
              <a:t>Nantes, France</a:t>
            </a:r>
          </a:p>
          <a:p>
            <a:pPr>
              <a:spcBef>
                <a:spcPts val="0"/>
              </a:spcBef>
            </a:pPr>
            <a:r>
              <a:rPr lang="en-US" sz="2800" i="1" dirty="0" smtClean="0">
                <a:solidFill>
                  <a:schemeClr val="tx1"/>
                </a:solidFill>
              </a:rPr>
              <a:t>June </a:t>
            </a:r>
            <a:r>
              <a:rPr lang="en-US" sz="2800" i="1" dirty="0">
                <a:solidFill>
                  <a:schemeClr val="tx1"/>
                </a:solidFill>
              </a:rPr>
              <a:t>2015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Brief tutorial on Delta and Vega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i="1" dirty="0" err="1"/>
              <a:t>Delta</a:t>
            </a:r>
            <a:r>
              <a:rPr lang="en-US" sz="2400" b="1" i="1" baseline="-25000" dirty="0" err="1"/>
              <a:t>i,t</a:t>
            </a:r>
            <a:r>
              <a:rPr lang="en-US" sz="2400" dirty="0"/>
              <a:t> is the pay-for-performance sensitivity of the CEO.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Delta = ∂(CEO wealth)/∂(stock price)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i="1" dirty="0" err="1"/>
              <a:t>Delta</a:t>
            </a:r>
            <a:r>
              <a:rPr lang="en-US" sz="2400" b="1" i="1" baseline="-25000" dirty="0" err="1"/>
              <a:t>i,t</a:t>
            </a:r>
            <a:r>
              <a:rPr lang="en-US" sz="2400" dirty="0"/>
              <a:t> =  value of </a:t>
            </a:r>
            <a:r>
              <a:rPr lang="en-US" sz="2400" dirty="0" err="1"/>
              <a:t>CEO</a:t>
            </a:r>
            <a:r>
              <a:rPr lang="en-US" sz="2400" baseline="-25000" dirty="0" err="1"/>
              <a:t>i</a:t>
            </a:r>
            <a:r>
              <a:rPr lang="en-US" sz="2400" dirty="0"/>
              <a:t> shares*0.01  +  change in value of </a:t>
            </a:r>
            <a:r>
              <a:rPr lang="en-US" sz="2400" dirty="0" err="1"/>
              <a:t>CEO</a:t>
            </a:r>
            <a:r>
              <a:rPr lang="en-US" sz="2400" baseline="-25000" dirty="0" err="1"/>
              <a:t>i</a:t>
            </a:r>
            <a:r>
              <a:rPr lang="en-US" sz="2400" dirty="0"/>
              <a:t> options for a 1% change in stock price.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Theory suggests that high </a:t>
            </a:r>
            <a:r>
              <a:rPr lang="en-US" sz="2400" i="1" dirty="0"/>
              <a:t>Delta</a:t>
            </a:r>
            <a:r>
              <a:rPr lang="en-US" sz="2400" dirty="0"/>
              <a:t> CEOs will be </a:t>
            </a:r>
            <a:r>
              <a:rPr lang="en-US" sz="2400" u="sng" dirty="0"/>
              <a:t>more</a:t>
            </a:r>
            <a:r>
              <a:rPr lang="en-US" sz="2400" dirty="0"/>
              <a:t> risk averse.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r>
              <a:rPr lang="en-US" sz="2400" b="1" i="1" dirty="0" err="1"/>
              <a:t>Vega</a:t>
            </a:r>
            <a:r>
              <a:rPr lang="en-US" sz="2400" b="1" i="1" baseline="-25000" dirty="0" err="1"/>
              <a:t>i,t</a:t>
            </a:r>
            <a:r>
              <a:rPr lang="en-US" sz="2400" dirty="0"/>
              <a:t> is the pay-for-risk sensitivity of the CEO.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Vega = ∂(CEO wealth)/∂(stock price volatility)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i="1" dirty="0" err="1"/>
              <a:t>Vega</a:t>
            </a:r>
            <a:r>
              <a:rPr lang="en-US" sz="2400" b="1" i="1" baseline="-25000" dirty="0" err="1"/>
              <a:t>i,t</a:t>
            </a:r>
            <a:r>
              <a:rPr lang="en-US" sz="2400" dirty="0"/>
              <a:t> = change in value of </a:t>
            </a:r>
            <a:r>
              <a:rPr lang="en-US" sz="2400" dirty="0" err="1"/>
              <a:t>CEO</a:t>
            </a:r>
            <a:r>
              <a:rPr lang="en-US" sz="2400" baseline="-25000" dirty="0" err="1"/>
              <a:t>i</a:t>
            </a:r>
            <a:r>
              <a:rPr lang="en-US" sz="2400" dirty="0"/>
              <a:t> options for 0.01 change in stock return volatility from standard option pricing model.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Theory suggests that high </a:t>
            </a:r>
            <a:r>
              <a:rPr lang="en-US" sz="2400" i="1" dirty="0"/>
              <a:t>Vega</a:t>
            </a:r>
            <a:r>
              <a:rPr lang="en-US" sz="2400" dirty="0"/>
              <a:t> CEOs will be </a:t>
            </a:r>
            <a:r>
              <a:rPr lang="en-US" sz="2400" u="sng" dirty="0"/>
              <a:t>less</a:t>
            </a:r>
            <a:r>
              <a:rPr lang="en-US" sz="2400" dirty="0"/>
              <a:t> risk averse. </a:t>
            </a:r>
          </a:p>
          <a:p>
            <a:pPr lvl="1"/>
            <a:endParaRPr lang="en-US" sz="2400" dirty="0"/>
          </a:p>
          <a:p>
            <a:pPr marL="285750" lvl="1"/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41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554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1000" y="5943600"/>
            <a:ext cx="5105400" cy="461665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400" u="sng" dirty="0" smtClean="0"/>
              <a:t>Source</a:t>
            </a:r>
            <a:r>
              <a:rPr lang="en-US" sz="2400" dirty="0" smtClean="0"/>
              <a:t>:  DeYoung, Peng and Yan (2013)</a:t>
            </a:r>
          </a:p>
        </p:txBody>
      </p:sp>
    </p:spTree>
    <p:extLst>
      <p:ext uri="{BB962C8B-B14F-4D97-AF65-F5344CB8AC3E}">
        <p14:creationId xmlns:p14="http://schemas.microsoft.com/office/powerpoint/2010/main" val="10379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1000" y="5943600"/>
            <a:ext cx="5105400" cy="461665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400" u="sng" dirty="0" smtClean="0"/>
              <a:t>Source</a:t>
            </a:r>
            <a:r>
              <a:rPr lang="en-US" sz="2400" dirty="0" smtClean="0"/>
              <a:t>:  DeYoung, Peng and Yan (2013)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191"/>
            <a:ext cx="9144000" cy="554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34000" y="3200400"/>
            <a:ext cx="3048000" cy="1200329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dirty="0" smtClean="0"/>
              <a:t>A 1</a:t>
            </a:r>
            <a:r>
              <a:rPr lang="en-US" sz="2400" dirty="0"/>
              <a:t>% increase in stock price </a:t>
            </a:r>
            <a:r>
              <a:rPr lang="en-US" sz="2400" dirty="0">
                <a:sym typeface="Wingdings" pitchFamily="2" charset="2"/>
              </a:rPr>
              <a:t> $800,000 increase in CEO </a:t>
            </a:r>
            <a:r>
              <a:rPr lang="en-US" sz="2400" dirty="0" smtClean="0">
                <a:sym typeface="Wingdings" pitchFamily="2" charset="2"/>
              </a:rPr>
              <a:t>wealth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4495800" y="2209800"/>
            <a:ext cx="1371600" cy="990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4038600" y="1752600"/>
            <a:ext cx="457200" cy="457200"/>
          </a:xfrm>
          <a:prstGeom prst="ellips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1000" y="5943600"/>
            <a:ext cx="5105400" cy="461665"/>
          </a:xfrm>
          <a:prstGeom prst="rect">
            <a:avLst/>
          </a:prstGeom>
          <a:solidFill>
            <a:schemeClr val="bg2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400" u="sng" dirty="0" smtClean="0"/>
              <a:t>Source</a:t>
            </a:r>
            <a:r>
              <a:rPr lang="en-US" sz="2400" dirty="0" smtClean="0"/>
              <a:t>:  DeYoung, Peng and Yan (2013)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191"/>
            <a:ext cx="9144000" cy="554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6200" y="152400"/>
            <a:ext cx="1828800" cy="387798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u="sng" dirty="0" smtClean="0"/>
              <a:t>$ thousands</a:t>
            </a:r>
            <a:endParaRPr lang="en-US" sz="2400" u="sng" dirty="0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52400" y="1173540"/>
            <a:ext cx="3200400" cy="15696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dirty="0" smtClean="0"/>
              <a:t>A 0.01 </a:t>
            </a:r>
            <a:r>
              <a:rPr lang="en-US" sz="2400" dirty="0"/>
              <a:t>increase in stock </a:t>
            </a:r>
            <a:r>
              <a:rPr lang="en-US" sz="2400" dirty="0" smtClean="0"/>
              <a:t>return variation </a:t>
            </a: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 smtClean="0">
                <a:sym typeface="Wingdings" pitchFamily="2" charset="2"/>
              </a:rPr>
              <a:t>$300,000 </a:t>
            </a:r>
            <a:r>
              <a:rPr lang="en-US" sz="2400" dirty="0">
                <a:sym typeface="Wingdings" pitchFamily="2" charset="2"/>
              </a:rPr>
              <a:t>increase in CEO </a:t>
            </a:r>
            <a:r>
              <a:rPr lang="en-US" sz="2400" dirty="0" smtClean="0">
                <a:sym typeface="Wingdings" pitchFamily="2" charset="2"/>
              </a:rPr>
              <a:t>wealth</a:t>
            </a: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3352800" y="1249739"/>
            <a:ext cx="1828800" cy="416853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5334000" y="1097340"/>
            <a:ext cx="457200" cy="457200"/>
          </a:xfrm>
          <a:prstGeom prst="ellips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V="1">
            <a:off x="4038601" y="838200"/>
            <a:ext cx="25994" cy="457200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514600" y="5410200"/>
            <a:ext cx="3048000" cy="39517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33C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10000"/>
              </a:spcBef>
              <a:spcAft>
                <a:spcPct val="2500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dirty="0" smtClean="0"/>
              <a:t>Gramm-Leach-Bliley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989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2. Bank liquidity creation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1000" b="1" dirty="0" smtClean="0"/>
          </a:p>
          <a:p>
            <a:pPr marL="0" indent="0">
              <a:buNone/>
            </a:pPr>
            <a:r>
              <a:rPr lang="en-US" sz="2400" b="1" dirty="0"/>
              <a:t>We use Berger and </a:t>
            </a:r>
            <a:r>
              <a:rPr lang="en-US" sz="2400" b="1" dirty="0" err="1"/>
              <a:t>Bouwman’s</a:t>
            </a:r>
            <a:r>
              <a:rPr lang="en-US" sz="2400" b="1" dirty="0"/>
              <a:t> (2009) preferred measure of bank liquidity creation in our main tests.   </a:t>
            </a:r>
          </a:p>
          <a:p>
            <a:pPr marL="14288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5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0400" y="6203950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1828800"/>
            <a:ext cx="31242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securities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3000" y="2743200"/>
            <a:ext cx="3123854" cy="838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Semi-liquid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home mortgages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3733800"/>
            <a:ext cx="3124200" cy="1066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business loans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19254" y="1828800"/>
            <a:ext cx="3429346" cy="1066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Liabilities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transactions deposits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19254" y="3048000"/>
            <a:ext cx="3429346" cy="8541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Semi-liquid Liabilities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time deposits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19600" y="4038600"/>
            <a:ext cx="34290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Liabilities + Equity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454" y="12954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ASSETS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1760" y="1295400"/>
            <a:ext cx="2819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LIABILITIES + EQUITY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3000" y="5410200"/>
            <a:ext cx="6705600" cy="4953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Guarantees, e.g., loan commitments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4948535"/>
            <a:ext cx="3518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OFF-BALANCE SHEET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3000" y="6019800"/>
            <a:ext cx="67056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Derivatives </a:t>
            </a:r>
            <a:r>
              <a:rPr lang="en-US" sz="2000" b="1" i="1" dirty="0" smtClean="0">
                <a:solidFill>
                  <a:prstClr val="white"/>
                </a:solidFill>
              </a:rPr>
              <a:t>(gross fair values)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Brief liquidity creation tutorial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b="1" dirty="0" smtClean="0"/>
              <a:t>Step 1:  </a:t>
            </a:r>
            <a:r>
              <a:rPr lang="en-US" sz="2800" b="1" dirty="0" smtClean="0"/>
              <a:t>Classify liquid and illiquid activities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4184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 animBg="1"/>
      <p:bldP spid="18" grpId="0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0400" y="6203950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1828800"/>
            <a:ext cx="31242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securities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3000" y="2743200"/>
            <a:ext cx="3123854" cy="838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Semi-liquid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home mortgages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3733800"/>
            <a:ext cx="3124200" cy="1066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business loans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19254" y="1828800"/>
            <a:ext cx="3429346" cy="1066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Liabilities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transactions deposits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19254" y="3048000"/>
            <a:ext cx="3429346" cy="8541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Semi-liquid Liabilities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time deposits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19600" y="4038600"/>
            <a:ext cx="34290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Liabilities + Equity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454" y="12954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ASSETS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1760" y="1295400"/>
            <a:ext cx="2819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LIABILITIES + EQUITY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3000" y="5410200"/>
            <a:ext cx="6705600" cy="4953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Guarantees, e.g., loan commitments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4948535"/>
            <a:ext cx="3518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OFF-BALANCE SHEET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3000" y="6019800"/>
            <a:ext cx="67056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Derivatives </a:t>
            </a:r>
            <a:r>
              <a:rPr lang="en-US" sz="2000" b="1" i="1" dirty="0" smtClean="0">
                <a:solidFill>
                  <a:prstClr val="white"/>
                </a:solidFill>
              </a:rPr>
              <a:t>(gross fair values)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Brief liquidity creation tutorial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b="1" dirty="0" smtClean="0"/>
              <a:t>Step 2:  </a:t>
            </a:r>
            <a:r>
              <a:rPr lang="en-US" sz="2800" b="1" dirty="0" smtClean="0"/>
              <a:t>Assign weights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" y="1295400"/>
            <a:ext cx="120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u="sng" dirty="0" smtClean="0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400" y="196209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- 0.5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8157" y="28956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9193" y="401949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+ 0.5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2643" y="541020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+ 0.5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9587" y="601171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- 0.5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864394" y="1295400"/>
            <a:ext cx="120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u="sng" dirty="0" smtClean="0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71910" y="2034064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+ 0.5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7667" y="31959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08703" y="418653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- 0.5</a:t>
            </a:r>
          </a:p>
        </p:txBody>
      </p:sp>
    </p:spTree>
    <p:extLst>
      <p:ext uri="{BB962C8B-B14F-4D97-AF65-F5344CB8AC3E}">
        <p14:creationId xmlns:p14="http://schemas.microsoft.com/office/powerpoint/2010/main" val="76427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0400" y="6203950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Barcelona GSE Summer School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1828800"/>
            <a:ext cx="31242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securities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3000" y="2743200"/>
            <a:ext cx="3123854" cy="838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Semi-liquid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home mortgages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3733800"/>
            <a:ext cx="3124200" cy="1066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Assets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business loans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19254" y="1828800"/>
            <a:ext cx="3429346" cy="1066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Liabilities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transactions deposits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19254" y="3048000"/>
            <a:ext cx="3429346" cy="8541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Semi-liquid Liabilities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e.g., time deposits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19600" y="4038600"/>
            <a:ext cx="34290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Liabilities + Equity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454" y="12954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ASSETS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1760" y="1295400"/>
            <a:ext cx="2819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LIABILITIES + EQUITY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3000" y="5410200"/>
            <a:ext cx="6705600" cy="4953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Illiquid Guarantees, e.g., loan commitments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4948535"/>
            <a:ext cx="3518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OFF-BALANCE SHEET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3000" y="6019800"/>
            <a:ext cx="67056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Liquid Derivatives </a:t>
            </a:r>
            <a:r>
              <a:rPr lang="en-US" sz="2000" b="1" i="1" dirty="0" smtClean="0">
                <a:solidFill>
                  <a:prstClr val="white"/>
                </a:solidFill>
              </a:rPr>
              <a:t>(gross fair values)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1295400"/>
            <a:ext cx="120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u="sng" dirty="0" smtClean="0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" y="196209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- 0.5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8157" y="28956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9193" y="401949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+ 0.5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643" y="541020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+ 0.5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9587" y="601171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- 0.5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64394" y="1295400"/>
            <a:ext cx="120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u="sng" dirty="0" smtClean="0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71910" y="2034064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+ 0.5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157667" y="31959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08703" y="418653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</a:rPr>
              <a:t>- 0.5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Brief liquidity creation tutorial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b="1" dirty="0" smtClean="0"/>
              <a:t>Step </a:t>
            </a:r>
            <a:r>
              <a:rPr lang="en-US" sz="2800" b="1" kern="0" dirty="0" smtClean="0">
                <a:solidFill>
                  <a:sysClr val="windowText" lastClr="000000"/>
                </a:solidFill>
              </a:rPr>
              <a:t>3</a:t>
            </a:r>
            <a:r>
              <a:rPr lang="en-US" sz="2800" b="1" kern="0" dirty="0">
                <a:solidFill>
                  <a:sysClr val="windowText" lastClr="000000"/>
                </a:solidFill>
              </a:rPr>
              <a:t>: </a:t>
            </a:r>
            <a:r>
              <a:rPr lang="en-US" sz="2800" b="1" kern="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b="1" kern="0" dirty="0" smtClean="0">
                <a:solidFill>
                  <a:srgbClr val="C00000"/>
                </a:solidFill>
              </a:rPr>
              <a:t>liquidity </a:t>
            </a:r>
            <a:r>
              <a:rPr lang="en-US" sz="2800" b="1" kern="0" dirty="0">
                <a:solidFill>
                  <a:srgbClr val="C00000"/>
                </a:solidFill>
              </a:rPr>
              <a:t>creation = </a:t>
            </a:r>
            <a:r>
              <a:rPr lang="el-GR" sz="2800" b="1" kern="0" dirty="0">
                <a:solidFill>
                  <a:srgbClr val="C00000"/>
                </a:solidFill>
                <a:cs typeface="Arial" charset="0"/>
              </a:rPr>
              <a:t>Σ</a:t>
            </a:r>
            <a:r>
              <a:rPr lang="en-US" sz="2800" b="1" kern="0" dirty="0">
                <a:solidFill>
                  <a:srgbClr val="C00000"/>
                </a:solidFill>
                <a:cs typeface="Arial" charset="0"/>
              </a:rPr>
              <a:t> </a:t>
            </a:r>
            <a:r>
              <a:rPr lang="en-US" sz="2800" b="1" kern="0" dirty="0">
                <a:solidFill>
                  <a:srgbClr val="C00000"/>
                </a:solidFill>
              </a:rPr>
              <a:t>(</a:t>
            </a:r>
            <a:r>
              <a:rPr lang="en-US" sz="2800" b="1" kern="0" dirty="0" smtClean="0">
                <a:solidFill>
                  <a:srgbClr val="C00000"/>
                </a:solidFill>
              </a:rPr>
              <a:t>weight * $activity)/assets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22387" y="685800"/>
            <a:ext cx="7226686" cy="37653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3. Systemic risk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/>
              <a:t>Which one should we use?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 smtClean="0"/>
              <a:t>CoVaR</a:t>
            </a:r>
            <a:r>
              <a:rPr lang="en-US" sz="2400" b="1" dirty="0" smtClean="0"/>
              <a:t> </a:t>
            </a:r>
            <a:r>
              <a:rPr lang="en-US" sz="2400" dirty="0"/>
              <a:t>(Adrian and </a:t>
            </a:r>
            <a:r>
              <a:rPr lang="en-US" sz="2400" dirty="0" err="1"/>
              <a:t>Brunnermeier</a:t>
            </a:r>
            <a:r>
              <a:rPr lang="en-US" sz="2400" dirty="0"/>
              <a:t>, 2011</a:t>
            </a:r>
            <a:r>
              <a:rPr lang="en-US" sz="2400" dirty="0" smtClean="0"/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smtClean="0"/>
              <a:t>Systemic </a:t>
            </a:r>
            <a:r>
              <a:rPr lang="en-US" sz="2400" b="1" dirty="0"/>
              <a:t>Expected Shortfall </a:t>
            </a:r>
            <a:r>
              <a:rPr lang="en-US" sz="2400" dirty="0"/>
              <a:t>(Acharya, et al., 2010</a:t>
            </a:r>
            <a:r>
              <a:rPr lang="en-US" sz="2400" dirty="0" smtClean="0"/>
              <a:t>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b="1" dirty="0"/>
          </a:p>
          <a:p>
            <a:pPr marL="234950" indent="-234950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Pooling problem:  System</a:t>
            </a:r>
            <a:r>
              <a:rPr lang="en-US" sz="2400" u="sng" dirty="0" smtClean="0"/>
              <a:t>at</a:t>
            </a:r>
            <a:r>
              <a:rPr lang="en-US" sz="2400" dirty="0" smtClean="0"/>
              <a:t>ic </a:t>
            </a:r>
            <a:r>
              <a:rPr lang="en-US" sz="2400" dirty="0"/>
              <a:t>risk </a:t>
            </a:r>
            <a:r>
              <a:rPr lang="en-US" sz="2400" dirty="0" smtClean="0"/>
              <a:t>is </a:t>
            </a:r>
            <a:r>
              <a:rPr lang="en-US" sz="2400" dirty="0"/>
              <a:t>embedded in both </a:t>
            </a:r>
            <a:r>
              <a:rPr lang="en-US" sz="2400" dirty="0" err="1"/>
              <a:t>CoVar</a:t>
            </a:r>
            <a:r>
              <a:rPr lang="en-US" sz="2400" dirty="0"/>
              <a:t> and SES (</a:t>
            </a:r>
            <a:r>
              <a:rPr lang="en-US" sz="2400" dirty="0" err="1"/>
              <a:t>Guntay</a:t>
            </a:r>
            <a:r>
              <a:rPr lang="en-US" sz="2400" dirty="0"/>
              <a:t> and Kupiec 2014, Loffler and </a:t>
            </a:r>
            <a:r>
              <a:rPr lang="en-US" sz="2400" dirty="0" err="1"/>
              <a:t>Raupach</a:t>
            </a:r>
            <a:r>
              <a:rPr lang="en-US" sz="2400" dirty="0"/>
              <a:t> </a:t>
            </a:r>
            <a:r>
              <a:rPr lang="en-US" sz="2400" dirty="0" smtClean="0"/>
              <a:t>2014).</a:t>
            </a:r>
          </a:p>
          <a:p>
            <a:pPr marL="234950" indent="-234950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CoVar</a:t>
            </a:r>
            <a:r>
              <a:rPr lang="en-US" sz="2400" dirty="0" smtClean="0"/>
              <a:t> is </a:t>
            </a:r>
            <a:r>
              <a:rPr lang="en-US" sz="2400" dirty="0"/>
              <a:t>a contribution measure</a:t>
            </a:r>
            <a:r>
              <a:rPr lang="en-US" sz="2400" dirty="0" smtClean="0"/>
              <a:t>.</a:t>
            </a:r>
          </a:p>
          <a:p>
            <a:pPr marL="234950" indent="-234950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But SES </a:t>
            </a:r>
            <a:r>
              <a:rPr lang="en-US" sz="2400" dirty="0"/>
              <a:t>has better properties for panel estimation.  Unlike </a:t>
            </a:r>
            <a:r>
              <a:rPr lang="en-US" sz="2400" dirty="0" err="1"/>
              <a:t>CoVaR</a:t>
            </a:r>
            <a:r>
              <a:rPr lang="en-US" sz="2400" dirty="0"/>
              <a:t>, it can be calculated for each bank </a:t>
            </a:r>
            <a:r>
              <a:rPr lang="en-US" sz="2400" dirty="0" err="1"/>
              <a:t>i</a:t>
            </a:r>
            <a:r>
              <a:rPr lang="en-US" sz="2400" dirty="0"/>
              <a:t> in each year t.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2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/>
              <a:t>We use SES in our main tests.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b="1" i="1" dirty="0" err="1"/>
              <a:t>SES</a:t>
            </a:r>
            <a:r>
              <a:rPr lang="en-US" sz="2400" b="1" i="1" baseline="-25000" dirty="0" err="1"/>
              <a:t>it</a:t>
            </a:r>
            <a:r>
              <a:rPr lang="en-US" sz="2400" dirty="0"/>
              <a:t> = the loss of equity value for banking company </a:t>
            </a:r>
            <a:r>
              <a:rPr lang="en-US" sz="2400" dirty="0" err="1"/>
              <a:t>i</a:t>
            </a:r>
            <a:r>
              <a:rPr lang="en-US" sz="2400" dirty="0"/>
              <a:t> during year t, scaled by year-end bank equity value.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9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Brief SES tutorial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38200"/>
                <a:ext cx="8534400" cy="5791200"/>
              </a:xfrm>
              <a:solidFill>
                <a:schemeClr val="bg1"/>
              </a:solidFill>
            </p:spPr>
            <p:txBody>
              <a:bodyPr>
                <a:no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dirty="0" smtClean="0"/>
                  <a:t>Systemic Expected Shortfall is the propensity of a bank to be undercapitalized when the banking system is undercapitalized.</a:t>
                </a:r>
              </a:p>
              <a:p>
                <a:r>
                  <a:rPr lang="en-US" sz="2400" dirty="0" smtClean="0"/>
                  <a:t>This propensity is driven (mainly) by two bank characteristics: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2000" u="sng" dirty="0"/>
                  <a:t>Marginal expected shortfall (MES)</a:t>
                </a:r>
                <a:r>
                  <a:rPr lang="en-US" sz="2000" dirty="0"/>
                  <a:t>  =  the average change in bank </a:t>
                </a:r>
                <a:r>
                  <a:rPr lang="en-US" sz="2000" i="1" dirty="0" err="1"/>
                  <a:t>i</a:t>
                </a:r>
                <a:r>
                  <a:rPr lang="en-US" sz="2000" dirty="0"/>
                  <a:t> stock price during the market’s 12 worst trading days each </a:t>
                </a:r>
                <a:r>
                  <a:rPr lang="en-US" sz="2000" dirty="0" smtClean="0"/>
                  <a:t>year (tail risk).</a:t>
                </a:r>
                <a:endParaRPr lang="en-US" sz="2000" dirty="0"/>
              </a:p>
              <a:p>
                <a:pPr lvl="1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u="sng" dirty="0" smtClean="0"/>
                  <a:t>Financial leverage (LEV) </a:t>
                </a:r>
                <a:r>
                  <a:rPr lang="en-US" sz="2000" dirty="0" smtClean="0"/>
                  <a:t> =  market asset value/market equity value.</a:t>
                </a:r>
              </a:p>
              <a:p>
                <a:r>
                  <a:rPr lang="en-US" sz="2400" dirty="0" smtClean="0"/>
                  <a:t>Acharya, et al. (2010) estimate the following cross-sectional regression for U.S. banks in 2008 (i.e., during the financial crisis):</a:t>
                </a:r>
              </a:p>
              <a:p>
                <a:endParaRPr lang="en-US" sz="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%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𝑠𝑡𝑜𝑐𝑘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𝑟𝑒𝑡𝑢𝑟𝑛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𝐿𝐸𝑉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𝑐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𝑀𝐸𝑆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800" dirty="0" smtClean="0"/>
              </a:p>
              <a:p>
                <a:pPr>
                  <a:spcAft>
                    <a:spcPts val="600"/>
                  </a:spcAft>
                </a:pPr>
                <a:r>
                  <a:rPr lang="en-US" sz="2400" dirty="0" smtClean="0"/>
                  <a:t>Fitting the value of </a:t>
                </a:r>
                <a:r>
                  <a:rPr lang="en-US" sz="2400" dirty="0"/>
                  <a:t>this </a:t>
                </a:r>
                <a:r>
                  <a:rPr lang="en-US" sz="2400" dirty="0" smtClean="0"/>
                  <a:t>regression for the other years in our data (1994-2010) gives us </a:t>
                </a:r>
                <a:r>
                  <a:rPr lang="en-US" sz="2400" b="1" i="1" dirty="0" err="1" smtClean="0"/>
                  <a:t>SES</a:t>
                </a:r>
                <a:r>
                  <a:rPr lang="en-US" sz="2400" b="1" i="1" baseline="-25000" dirty="0" err="1" smtClean="0"/>
                  <a:t>i,t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for each bank in those years. </a:t>
                </a:r>
              </a:p>
              <a:p>
                <a:r>
                  <a:rPr lang="en-US" sz="2400" dirty="0" err="1" smtClean="0"/>
                  <a:t>SES</a:t>
                </a:r>
                <a:r>
                  <a:rPr lang="en-US" sz="2400" baseline="-25000" dirty="0" err="1" smtClean="0"/>
                  <a:t>i,t</a:t>
                </a:r>
                <a:r>
                  <a:rPr lang="en-US" sz="2400" dirty="0" smtClean="0"/>
                  <a:t> is the hypothetical reduction in bank </a:t>
                </a:r>
                <a:r>
                  <a:rPr lang="en-US" sz="2400" dirty="0" err="1" smtClean="0"/>
                  <a:t>i</a:t>
                </a:r>
                <a:r>
                  <a:rPr lang="en-US" sz="2400" dirty="0" smtClean="0"/>
                  <a:t> price in year t </a:t>
                </a:r>
                <a:r>
                  <a:rPr lang="en-US" sz="2400" b="1" i="1" dirty="0" smtClean="0"/>
                  <a:t>as if a crisis (coefficients a, b and c) had happened in year t</a:t>
                </a:r>
                <a:r>
                  <a:rPr lang="en-US" sz="2400" dirty="0" smtClean="0"/>
                  <a:t>.    </a:t>
                </a:r>
              </a:p>
              <a:p>
                <a:pPr marL="0" indent="0">
                  <a:buNone/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38200"/>
                <a:ext cx="8534400" cy="5791200"/>
              </a:xfrm>
              <a:blipFill rotWithShape="1">
                <a:blip r:embed="rId2"/>
                <a:stretch>
                  <a:fillRect l="-929" t="-842" r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2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Do banks </a:t>
            </a:r>
            <a:r>
              <a:rPr lang="en-US" sz="3200" dirty="0" smtClean="0"/>
              <a:t>generate </a:t>
            </a:r>
            <a:r>
              <a:rPr lang="en-US" sz="3200" dirty="0" smtClean="0"/>
              <a:t>externalities?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638800"/>
          </a:xfrm>
        </p:spPr>
        <p:txBody>
          <a:bodyPr>
            <a:noAutofit/>
          </a:bodyPr>
          <a:lstStyle/>
          <a:p>
            <a:pPr marL="339725" lvl="1" indent="-339725">
              <a:spcBef>
                <a:spcPts val="0"/>
              </a:spcBef>
              <a:spcAft>
                <a:spcPts val="300"/>
              </a:spcAft>
              <a:buAutoNum type="arabicPeriod"/>
            </a:pPr>
            <a:r>
              <a:rPr lang="en-US" sz="2400" b="1" dirty="0" smtClean="0">
                <a:solidFill>
                  <a:prstClr val="black"/>
                </a:solidFill>
              </a:rPr>
              <a:t>Negative externality:  Systemic Risk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AutoNum type="arabicPeriod"/>
            </a:pPr>
            <a:endParaRPr lang="en-US" sz="800" b="1" dirty="0" smtClean="0">
              <a:solidFill>
                <a:prstClr val="black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Normal bank activities (making loans, issuing deposits) require banks </a:t>
            </a:r>
            <a:r>
              <a:rPr lang="en-US" sz="2400" dirty="0">
                <a:solidFill>
                  <a:prstClr val="black"/>
                </a:solidFill>
              </a:rPr>
              <a:t>to take credit risk and liquidity risk.  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234950" lvl="1" indent="-2349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800" dirty="0">
              <a:solidFill>
                <a:prstClr val="black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These normal banking risks can cause systemic events and/or </a:t>
            </a:r>
            <a:r>
              <a:rPr lang="en-US" sz="2400" dirty="0">
                <a:solidFill>
                  <a:prstClr val="black"/>
                </a:solidFill>
              </a:rPr>
              <a:t>expose banks to systemic events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</a:p>
          <a:p>
            <a:pPr marL="234950" lvl="1" indent="-2349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prstClr val="black"/>
              </a:solidFill>
            </a:endParaRPr>
          </a:p>
          <a:p>
            <a:pPr marL="6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/>
              <a:t>Research </a:t>
            </a:r>
            <a:r>
              <a:rPr lang="en-US" sz="2400" b="1" dirty="0" smtClean="0"/>
              <a:t>shows bank CEO pay drives </a:t>
            </a:r>
            <a:r>
              <a:rPr lang="en-US" sz="2400" b="1" u="sng" dirty="0" smtClean="0"/>
              <a:t>internal</a:t>
            </a:r>
            <a:r>
              <a:rPr lang="en-US" sz="2400" b="1" dirty="0" smtClean="0"/>
              <a:t> risk.</a:t>
            </a:r>
            <a:endParaRPr lang="en-US" sz="2400" b="1" dirty="0"/>
          </a:p>
          <a:p>
            <a:pPr marL="234950" lvl="2" indent="-23495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Chen, Steiner, and Whyte (</a:t>
            </a:r>
            <a:r>
              <a:rPr lang="en-US" dirty="0" smtClean="0"/>
              <a:t>2006)</a:t>
            </a:r>
          </a:p>
          <a:p>
            <a:pPr marL="234950" lvl="2" indent="-234950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Cheng</a:t>
            </a:r>
            <a:r>
              <a:rPr lang="en-US" dirty="0"/>
              <a:t>, Hong and </a:t>
            </a:r>
            <a:r>
              <a:rPr lang="en-US" dirty="0" err="1"/>
              <a:t>Scheinkman</a:t>
            </a:r>
            <a:r>
              <a:rPr lang="en-US" dirty="0"/>
              <a:t> (</a:t>
            </a:r>
            <a:r>
              <a:rPr lang="en-US" dirty="0" smtClean="0"/>
              <a:t>2010)</a:t>
            </a:r>
          </a:p>
          <a:p>
            <a:pPr marL="234950" lvl="2" indent="-234950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DeYoung</a:t>
            </a:r>
            <a:r>
              <a:rPr lang="en-US" sz="2400" dirty="0"/>
              <a:t>, Peng and Yan (</a:t>
            </a:r>
            <a:r>
              <a:rPr lang="en-US" sz="2400" dirty="0" smtClean="0"/>
              <a:t>2013)</a:t>
            </a:r>
          </a:p>
          <a:p>
            <a:pPr marL="234950" lvl="2" indent="-234950">
              <a:spcBef>
                <a:spcPts val="0"/>
              </a:spcBef>
              <a:spcAft>
                <a:spcPts val="600"/>
              </a:spcAft>
            </a:pPr>
            <a:endParaRPr lang="en-US" sz="800" dirty="0">
              <a:solidFill>
                <a:prstClr val="black"/>
              </a:solidFill>
            </a:endParaRPr>
          </a:p>
          <a:p>
            <a:pPr marL="6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/>
              <a:t>But no research that bank </a:t>
            </a:r>
            <a:r>
              <a:rPr lang="en-US" sz="2400" b="1" dirty="0"/>
              <a:t>CEO pay drives </a:t>
            </a:r>
            <a:r>
              <a:rPr lang="en-US" sz="2400" b="1" u="sng" dirty="0" smtClean="0"/>
              <a:t>external</a:t>
            </a:r>
            <a:r>
              <a:rPr lang="en-US" sz="2400" b="1" dirty="0" smtClean="0"/>
              <a:t> risk.</a:t>
            </a:r>
          </a:p>
          <a:p>
            <a:pPr marL="63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b="1" dirty="0"/>
          </a:p>
          <a:p>
            <a:pPr marL="342900" lvl="2" indent="-342900">
              <a:spcBef>
                <a:spcPts val="0"/>
              </a:spcBef>
              <a:spcAft>
                <a:spcPts val="600"/>
              </a:spcAft>
            </a:pPr>
            <a:endParaRPr lang="en-US" sz="2000" dirty="0"/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7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3200" u="sng" dirty="0" smtClean="0"/>
              <a:t>First stage</a:t>
            </a:r>
            <a:r>
              <a:rPr lang="en-US" sz="3200" dirty="0" smtClean="0"/>
              <a:t>: Capturing external liquidity creation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10200"/>
          </a:xfrm>
        </p:spPr>
        <p:txBody>
          <a:bodyPr>
            <a:noAutofit/>
          </a:bodyPr>
          <a:lstStyle/>
          <a:p>
            <a:pPr marL="341313" indent="-341313">
              <a:spcBef>
                <a:spcPts val="0"/>
              </a:spcBef>
              <a:spcAft>
                <a:spcPts val="600"/>
              </a:spcAft>
            </a:pPr>
            <a:r>
              <a:rPr lang="en-US" sz="2400" b="1" i="1" dirty="0" err="1" smtClean="0"/>
              <a:t>TLCA</a:t>
            </a:r>
            <a:r>
              <a:rPr lang="en-US" sz="2400" b="1" i="1" baseline="-25000" dirty="0" err="1" smtClean="0"/>
              <a:t>i,t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dollars of liquidity </a:t>
            </a:r>
            <a:r>
              <a:rPr lang="en-US" sz="2400" dirty="0"/>
              <a:t>created </a:t>
            </a:r>
            <a:r>
              <a:rPr lang="en-US" sz="2400" dirty="0" smtClean="0"/>
              <a:t>per dollar of assets at banking </a:t>
            </a:r>
            <a:r>
              <a:rPr lang="en-US" sz="2400" dirty="0"/>
              <a:t>company </a:t>
            </a:r>
            <a:r>
              <a:rPr lang="en-US" sz="2400" dirty="0" err="1"/>
              <a:t>i</a:t>
            </a:r>
            <a:r>
              <a:rPr lang="en-US" sz="2400" dirty="0"/>
              <a:t> during year </a:t>
            </a:r>
            <a:r>
              <a:rPr lang="en-US" sz="2400" dirty="0" smtClean="0"/>
              <a:t>t.  </a:t>
            </a:r>
          </a:p>
          <a:p>
            <a:pPr marL="341313" indent="-341313">
              <a:spcBef>
                <a:spcPts val="0"/>
              </a:spcBef>
              <a:spcAft>
                <a:spcPts val="600"/>
              </a:spcAft>
            </a:pPr>
            <a:endParaRPr lang="en-US" sz="800" dirty="0"/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 smtClean="0"/>
              <a:t>TLCA pools liquidity </a:t>
            </a:r>
            <a:r>
              <a:rPr lang="en-US" sz="2400" b="1" i="1" dirty="0"/>
              <a:t>created in pursuit of private returns </a:t>
            </a:r>
            <a:r>
              <a:rPr lang="en-US" sz="2400" b="1" i="1" dirty="0" smtClean="0"/>
              <a:t>with liquidity that spills over (the externality</a:t>
            </a:r>
            <a:r>
              <a:rPr lang="en-US" sz="2400" b="1" i="1" dirty="0"/>
              <a:t>). 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8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/>
              <a:t>We </a:t>
            </a:r>
            <a:r>
              <a:rPr lang="en-US" sz="2400" dirty="0" smtClean="0"/>
              <a:t>use </a:t>
            </a:r>
            <a:r>
              <a:rPr lang="en-US" sz="2400" dirty="0" smtClean="0"/>
              <a:t>pooled OLS estimation to </a:t>
            </a:r>
            <a:r>
              <a:rPr lang="en-US" sz="2400" dirty="0" smtClean="0"/>
              <a:t>separate public returns </a:t>
            </a:r>
            <a:r>
              <a:rPr lang="en-US" sz="2400" dirty="0" smtClean="0"/>
              <a:t>(the externality) from </a:t>
            </a:r>
            <a:r>
              <a:rPr lang="en-US" sz="2400" dirty="0" smtClean="0"/>
              <a:t>private returns</a:t>
            </a:r>
            <a:r>
              <a:rPr lang="en-US" sz="2400" dirty="0" smtClean="0"/>
              <a:t>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800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i="1" dirty="0" err="1" smtClean="0"/>
              <a:t>TLCA</a:t>
            </a:r>
            <a:r>
              <a:rPr lang="en-US" sz="2400" i="1" baseline="-25000" dirty="0" err="1" smtClean="0"/>
              <a:t>it</a:t>
            </a:r>
            <a:r>
              <a:rPr lang="en-US" sz="2400" dirty="0" smtClean="0"/>
              <a:t>  </a:t>
            </a:r>
            <a:r>
              <a:rPr lang="en-US" sz="2400" dirty="0"/>
              <a:t>=  </a:t>
            </a:r>
            <a:r>
              <a:rPr lang="en-US" sz="2400" i="1" dirty="0"/>
              <a:t>a</a:t>
            </a:r>
            <a:r>
              <a:rPr lang="en-US" sz="2400" dirty="0"/>
              <a:t>  +  </a:t>
            </a:r>
            <a:r>
              <a:rPr lang="en-US" sz="2400" i="1" dirty="0" err="1"/>
              <a:t>b</a:t>
            </a:r>
            <a:r>
              <a:rPr lang="en-US" sz="2400" i="1" dirty="0" err="1" smtClean="0"/>
              <a:t>∙ROA</a:t>
            </a:r>
            <a:r>
              <a:rPr lang="en-US" sz="2400" i="1" baseline="-25000" dirty="0" err="1" smtClean="0"/>
              <a:t>it</a:t>
            </a:r>
            <a:r>
              <a:rPr lang="en-US" sz="2400" dirty="0" smtClean="0"/>
              <a:t>  +  c</a:t>
            </a:r>
            <a:r>
              <a:rPr lang="en-US" sz="2400" i="1" dirty="0" smtClean="0"/>
              <a:t>∙</a:t>
            </a:r>
            <a:r>
              <a:rPr lang="el-GR" sz="2400" i="1" dirty="0" smtClean="0"/>
              <a:t>Δ</a:t>
            </a:r>
            <a:r>
              <a:rPr lang="en-US" sz="2400" i="1" dirty="0" smtClean="0"/>
              <a:t>mkt value/</a:t>
            </a:r>
            <a:r>
              <a:rPr lang="en-US" sz="2400" i="1" dirty="0" err="1" smtClean="0"/>
              <a:t>assets</a:t>
            </a:r>
            <a:r>
              <a:rPr lang="en-US" sz="2400" i="1" baseline="-25000" dirty="0" err="1" smtClean="0"/>
              <a:t>it</a:t>
            </a:r>
            <a:r>
              <a:rPr lang="en-US" sz="2400" dirty="0" smtClean="0"/>
              <a:t>  + 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ε</a:t>
            </a:r>
            <a:r>
              <a:rPr lang="en-US" sz="2400" b="1" i="1" baseline="30000" dirty="0" err="1" smtClean="0">
                <a:solidFill>
                  <a:srgbClr val="C00000"/>
                </a:solidFill>
              </a:rPr>
              <a:t>TLCA</a:t>
            </a:r>
            <a:r>
              <a:rPr lang="en-US" sz="2400" b="1" i="1" baseline="-25000" dirty="0" err="1" smtClean="0">
                <a:solidFill>
                  <a:srgbClr val="C00000"/>
                </a:solidFill>
              </a:rPr>
              <a:t>it</a:t>
            </a:r>
            <a:endParaRPr lang="en-US" sz="2400" b="1" i="1" baseline="-25000" dirty="0" smtClean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800" b="1" i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/>
              <a:t>By </a:t>
            </a:r>
            <a:r>
              <a:rPr lang="en-US" sz="2400" dirty="0" smtClean="0"/>
              <a:t>OLS, the </a:t>
            </a:r>
            <a:r>
              <a:rPr lang="en-US" sz="2400" dirty="0" smtClean="0"/>
              <a:t>residual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ε</a:t>
            </a:r>
            <a:r>
              <a:rPr lang="en-US" sz="2400" b="1" i="1" baseline="30000" dirty="0" err="1" smtClean="0">
                <a:solidFill>
                  <a:srgbClr val="C00000"/>
                </a:solidFill>
              </a:rPr>
              <a:t>TLCA</a:t>
            </a:r>
            <a:r>
              <a:rPr lang="en-US" sz="2400" b="1" i="1" baseline="-25000" dirty="0" err="1" smtClean="0">
                <a:solidFill>
                  <a:srgbClr val="C00000"/>
                </a:solidFill>
              </a:rPr>
              <a:t>it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orthogonal to private </a:t>
            </a:r>
            <a:r>
              <a:rPr lang="en-US" sz="2400" dirty="0" smtClean="0"/>
              <a:t>returns </a:t>
            </a:r>
            <a:r>
              <a:rPr lang="en-US" sz="2400" dirty="0" smtClean="0"/>
              <a:t>(</a:t>
            </a:r>
            <a:r>
              <a:rPr lang="en-US" sz="2400" i="1" dirty="0" err="1"/>
              <a:t>ROA</a:t>
            </a:r>
            <a:r>
              <a:rPr lang="en-US" sz="2400" i="1" baseline="-25000" dirty="0" err="1"/>
              <a:t>it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l-GR" sz="2400" i="1" dirty="0" smtClean="0"/>
              <a:t>Δ</a:t>
            </a:r>
            <a:r>
              <a:rPr lang="en-US" sz="2400" i="1" dirty="0"/>
              <a:t>mkt </a:t>
            </a:r>
            <a:r>
              <a:rPr lang="en-US" sz="2400" i="1" dirty="0" smtClean="0"/>
              <a:t>value/</a:t>
            </a:r>
            <a:r>
              <a:rPr lang="en-US" sz="2400" i="1" dirty="0" err="1" smtClean="0"/>
              <a:t>assets</a:t>
            </a:r>
            <a:r>
              <a:rPr lang="en-US" sz="2400" i="1" baseline="-25000" dirty="0" err="1" smtClean="0"/>
              <a:t>it</a:t>
            </a:r>
            <a:r>
              <a:rPr lang="en-US" sz="2400" dirty="0" smtClean="0"/>
              <a:t>).</a:t>
            </a:r>
            <a:r>
              <a:rPr lang="en-US" sz="2400" i="1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9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3200" u="sng" dirty="0" smtClean="0"/>
              <a:t>First stage</a:t>
            </a:r>
            <a:r>
              <a:rPr lang="en-US" sz="3200" dirty="0" smtClean="0"/>
              <a:t>: Capturing external systemic risk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410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b="1" i="1" dirty="0" err="1"/>
              <a:t>SES</a:t>
            </a:r>
            <a:r>
              <a:rPr lang="en-US" sz="2400" b="1" i="1" baseline="-25000" dirty="0" err="1"/>
              <a:t>it</a:t>
            </a:r>
            <a:r>
              <a:rPr lang="en-US" sz="2400" dirty="0"/>
              <a:t> = the </a:t>
            </a:r>
            <a:r>
              <a:rPr lang="en-US" sz="2400" dirty="0" smtClean="0"/>
              <a:t>percentage loss </a:t>
            </a:r>
            <a:r>
              <a:rPr lang="en-US" sz="2400" dirty="0"/>
              <a:t>of banking company </a:t>
            </a:r>
            <a:r>
              <a:rPr lang="en-US" sz="2400" dirty="0" smtClean="0"/>
              <a:t>i’s equity </a:t>
            </a:r>
            <a:r>
              <a:rPr lang="en-US" sz="2400" dirty="0"/>
              <a:t>value </a:t>
            </a:r>
            <a:r>
              <a:rPr lang="en-US" sz="2400" dirty="0" smtClean="0"/>
              <a:t> during </a:t>
            </a:r>
            <a:r>
              <a:rPr lang="en-US" sz="2400" dirty="0"/>
              <a:t>year </a:t>
            </a:r>
            <a:r>
              <a:rPr lang="en-US" sz="2400" dirty="0" smtClean="0"/>
              <a:t>t. </a:t>
            </a:r>
            <a:endParaRPr lang="en-US" sz="2400" dirty="0"/>
          </a:p>
          <a:p>
            <a:pPr marL="341313" indent="-341313">
              <a:spcBef>
                <a:spcPts val="0"/>
              </a:spcBef>
              <a:spcAft>
                <a:spcPts val="600"/>
              </a:spcAft>
            </a:pPr>
            <a:endParaRPr lang="en-US" sz="800" dirty="0"/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 smtClean="0"/>
              <a:t>SES pools system</a:t>
            </a:r>
            <a:r>
              <a:rPr lang="en-US" sz="2400" b="1" i="1" u="sng" dirty="0" smtClean="0"/>
              <a:t>at</a:t>
            </a:r>
            <a:r>
              <a:rPr lang="en-US" sz="2400" b="1" i="1" dirty="0" smtClean="0"/>
              <a:t>ic risk and other private risk with systemic risk that spills over (the externality</a:t>
            </a:r>
            <a:r>
              <a:rPr lang="en-US" sz="2400" b="1" i="1" dirty="0"/>
              <a:t>). 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8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/>
              <a:t>We </a:t>
            </a:r>
            <a:r>
              <a:rPr lang="en-US" sz="2400" dirty="0" smtClean="0"/>
              <a:t>use </a:t>
            </a:r>
            <a:r>
              <a:rPr lang="en-US" sz="2400" dirty="0" smtClean="0"/>
              <a:t>pooled OLS estimation to </a:t>
            </a:r>
            <a:r>
              <a:rPr lang="en-US" sz="2400" dirty="0" smtClean="0"/>
              <a:t>separate </a:t>
            </a:r>
            <a:r>
              <a:rPr lang="en-US" sz="2400" dirty="0" smtClean="0"/>
              <a:t>public risk (the externality) from </a:t>
            </a:r>
            <a:r>
              <a:rPr lang="en-US" sz="2400" dirty="0" smtClean="0"/>
              <a:t>private </a:t>
            </a:r>
            <a:r>
              <a:rPr lang="en-US" sz="2400" dirty="0" smtClean="0"/>
              <a:t>risks: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800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i="1" dirty="0" err="1"/>
              <a:t>SES</a:t>
            </a:r>
            <a:r>
              <a:rPr lang="en-US" sz="2400" i="1" baseline="-25000" dirty="0" err="1"/>
              <a:t>it</a:t>
            </a:r>
            <a:r>
              <a:rPr lang="en-US" sz="2400" dirty="0"/>
              <a:t>  =  </a:t>
            </a:r>
            <a:r>
              <a:rPr lang="en-US" sz="2400" i="1" dirty="0"/>
              <a:t>a</a:t>
            </a:r>
            <a:r>
              <a:rPr lang="en-US" sz="2400" dirty="0"/>
              <a:t>  +  </a:t>
            </a:r>
            <a:r>
              <a:rPr lang="en-US" sz="2400" i="1" dirty="0" err="1"/>
              <a:t>b∙Beta</a:t>
            </a:r>
            <a:r>
              <a:rPr lang="en-US" sz="2400" i="1" baseline="-25000" dirty="0" err="1"/>
              <a:t>it</a:t>
            </a:r>
            <a:r>
              <a:rPr lang="en-US" sz="2400" dirty="0"/>
              <a:t>  +  </a:t>
            </a:r>
            <a:r>
              <a:rPr lang="en-US" sz="2400" dirty="0" err="1"/>
              <a:t>c</a:t>
            </a:r>
            <a:r>
              <a:rPr lang="en-US" sz="2400" i="1" dirty="0" err="1"/>
              <a:t>∙Z-score</a:t>
            </a:r>
            <a:r>
              <a:rPr lang="en-US" sz="2400" i="1" baseline="-25000" dirty="0" err="1"/>
              <a:t>it</a:t>
            </a:r>
            <a:r>
              <a:rPr lang="en-US" sz="2400" dirty="0"/>
              <a:t>  + 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ε</a:t>
            </a:r>
            <a:r>
              <a:rPr lang="en-US" sz="2400" b="1" i="1" baseline="30000" dirty="0" err="1" smtClean="0">
                <a:solidFill>
                  <a:srgbClr val="C00000"/>
                </a:solidFill>
              </a:rPr>
              <a:t>SES</a:t>
            </a:r>
            <a:r>
              <a:rPr lang="en-US" sz="2400" b="1" i="1" baseline="-25000" dirty="0" err="1" smtClean="0">
                <a:solidFill>
                  <a:srgbClr val="C00000"/>
                </a:solidFill>
              </a:rPr>
              <a:t>it</a:t>
            </a:r>
            <a:endParaRPr lang="en-US" sz="2400" b="1" i="1" baseline="-25000" dirty="0" smtClean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800" b="1" i="1" baseline="-250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/>
              <a:t>By </a:t>
            </a:r>
            <a:r>
              <a:rPr lang="en-US" sz="2400" dirty="0" smtClean="0"/>
              <a:t>OLS, the </a:t>
            </a:r>
            <a:r>
              <a:rPr lang="en-US" sz="2400" dirty="0" smtClean="0"/>
              <a:t>residual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ε</a:t>
            </a:r>
            <a:r>
              <a:rPr lang="en-US" sz="2400" b="1" i="1" baseline="30000" dirty="0" err="1" smtClean="0">
                <a:solidFill>
                  <a:srgbClr val="C00000"/>
                </a:solidFill>
              </a:rPr>
              <a:t>SES</a:t>
            </a:r>
            <a:r>
              <a:rPr lang="en-US" sz="2400" b="1" i="1" baseline="-25000" dirty="0" err="1" smtClean="0">
                <a:solidFill>
                  <a:srgbClr val="C00000"/>
                </a:solidFill>
              </a:rPr>
              <a:t>it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orthogonal to private </a:t>
            </a:r>
            <a:r>
              <a:rPr lang="en-US" sz="2400" dirty="0" smtClean="0"/>
              <a:t>risk (</a:t>
            </a:r>
            <a:r>
              <a:rPr lang="en-US" sz="2400" i="1" dirty="0" err="1" smtClean="0"/>
              <a:t>Beta</a:t>
            </a:r>
            <a:r>
              <a:rPr lang="en-US" sz="2400" i="1" baseline="-25000" dirty="0" err="1" smtClean="0"/>
              <a:t>it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i="1" dirty="0" smtClean="0"/>
              <a:t>Z-</a:t>
            </a:r>
            <a:r>
              <a:rPr lang="en-US" sz="2400" i="1" dirty="0" err="1" smtClean="0"/>
              <a:t>score</a:t>
            </a:r>
            <a:r>
              <a:rPr lang="en-US" sz="2400" i="1" baseline="-25000" dirty="0" err="1" smtClean="0"/>
              <a:t>it</a:t>
            </a:r>
            <a:r>
              <a:rPr lang="en-US" sz="2400" dirty="0" smtClean="0"/>
              <a:t>).</a:t>
            </a:r>
            <a:r>
              <a:rPr lang="en-US" sz="2400" i="1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1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3200" u="sng" dirty="0" smtClean="0"/>
              <a:t>Second stage</a:t>
            </a:r>
            <a:r>
              <a:rPr lang="en-US" sz="3200" dirty="0" smtClean="0"/>
              <a:t>:  The main </a:t>
            </a:r>
            <a:r>
              <a:rPr lang="en-US" sz="3200" dirty="0" smtClean="0"/>
              <a:t>tests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486400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/>
                  <a:t>We regress the externalities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ε</a:t>
                </a:r>
                <a:r>
                  <a:rPr lang="en-US" sz="2400" b="1" i="1" baseline="30000" dirty="0" err="1">
                    <a:solidFill>
                      <a:srgbClr val="C00000"/>
                    </a:solidFill>
                  </a:rPr>
                  <a:t>SES</a:t>
                </a:r>
                <a:r>
                  <a:rPr lang="en-US" sz="2400" b="1" i="1" baseline="-25000" dirty="0" err="1">
                    <a:solidFill>
                      <a:srgbClr val="C00000"/>
                    </a:solidFill>
                  </a:rPr>
                  <a:t>it</a:t>
                </a:r>
                <a:r>
                  <a:rPr lang="en-US" sz="2400" b="1" i="1" baseline="-25000" dirty="0"/>
                  <a:t>  </a:t>
                </a:r>
                <a:r>
                  <a:rPr lang="en-US" sz="2400" b="1" dirty="0"/>
                  <a:t>and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ε</a:t>
                </a:r>
                <a:r>
                  <a:rPr lang="en-US" sz="2400" b="1" i="1" baseline="30000" dirty="0" err="1">
                    <a:solidFill>
                      <a:srgbClr val="C00000"/>
                    </a:solidFill>
                  </a:rPr>
                  <a:t>TLCA</a:t>
                </a:r>
                <a:r>
                  <a:rPr lang="en-US" sz="2400" b="1" i="1" baseline="-25000" dirty="0" err="1">
                    <a:solidFill>
                      <a:srgbClr val="C00000"/>
                    </a:solidFill>
                  </a:rPr>
                  <a:t>it</a:t>
                </a:r>
                <a:r>
                  <a:rPr lang="en-US" sz="2400" b="1" i="1" baseline="-25000" dirty="0"/>
                  <a:t> </a:t>
                </a:r>
                <a:r>
                  <a:rPr lang="en-US" sz="2400" b="1" dirty="0"/>
                  <a:t> on executive pay incentives and </a:t>
                </a:r>
                <a:r>
                  <a:rPr lang="en-US" sz="2400" b="1" dirty="0"/>
                  <a:t>controls</a:t>
                </a:r>
                <a:r>
                  <a:rPr lang="en-US" sz="2400" b="1" dirty="0"/>
                  <a:t>: </a:t>
                </a:r>
                <a:endParaRPr lang="en-US" sz="2400" b="1" dirty="0"/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1200" b="1" dirty="0"/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i="1" dirty="0"/>
                  <a:t> 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ε</a:t>
                </a:r>
                <a:r>
                  <a:rPr lang="en-US" sz="2400" b="1" i="1" baseline="30000" dirty="0" err="1">
                    <a:solidFill>
                      <a:srgbClr val="C00000"/>
                    </a:solidFill>
                  </a:rPr>
                  <a:t>SES</a:t>
                </a:r>
                <a:r>
                  <a:rPr lang="en-US" sz="2400" b="1" i="1" baseline="-25000" dirty="0" err="1">
                    <a:solidFill>
                      <a:srgbClr val="C00000"/>
                    </a:solidFill>
                  </a:rPr>
                  <a:t>it</a:t>
                </a:r>
                <a:r>
                  <a:rPr lang="en-US" sz="2400" i="1" baseline="-25000" dirty="0"/>
                  <a:t> </a:t>
                </a:r>
                <a:r>
                  <a:rPr lang="en-US" sz="2400" dirty="0"/>
                  <a:t> or 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ε</a:t>
                </a:r>
                <a:r>
                  <a:rPr lang="en-US" sz="2400" b="1" i="1" baseline="30000" dirty="0" err="1">
                    <a:solidFill>
                      <a:srgbClr val="C00000"/>
                    </a:solidFill>
                  </a:rPr>
                  <a:t>TLCA</a:t>
                </a:r>
                <a:r>
                  <a:rPr lang="en-US" sz="2400" b="1" i="1" baseline="-25000" dirty="0" err="1">
                    <a:solidFill>
                      <a:srgbClr val="C00000"/>
                    </a:solidFill>
                  </a:rPr>
                  <a:t>it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𝑙𝑛𝐷𝑒𝑙𝑡𝑎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  <m:r>
                      <a:rPr lang="en-US" sz="2400" i="1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𝑙𝑛𝑉𝑒𝑔𝑎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sz="2400" i="1" dirty="0">
                  <a:latin typeface="Calibri" panose="020F0502020204030204" pitchFamily="34" charset="0"/>
                  <a:ea typeface="Cambria Math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ea typeface="Cambria Math"/>
                        </a:rPr>
                        <m:t>+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𝑙𝑛𝐴𝑠𝑠𝑒𝑡𝑠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𝑙𝑛𝐶𝐸𝑂𝑡𝑒𝑛𝑢𝑟𝑒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   </m:t>
                      </m:r>
                    </m:oMath>
                  </m:oMathPara>
                </a14:m>
                <a:endParaRPr lang="en-US" sz="2400" i="1" dirty="0">
                  <a:latin typeface="Calibri" panose="020F0502020204030204" pitchFamily="34" charset="0"/>
                  <a:ea typeface="Cambria Math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+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𝐸𝑐𝑜𝑛𝐼𝑛𝑑𝑒𝑥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 +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                 </m:t>
                      </m:r>
                    </m:oMath>
                  </m:oMathPara>
                </a14:m>
                <a:endParaRPr lang="en-US" sz="2400" dirty="0">
                  <a:latin typeface="Calibri" panose="020F0502020204030204" pitchFamily="34" charset="0"/>
                </a:endParaRP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endParaRPr lang="en-US" sz="1200" i="1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i="1" dirty="0"/>
                  <a:t>Delta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Vega</a:t>
                </a:r>
                <a:r>
                  <a:rPr lang="en-US" sz="2400" dirty="0"/>
                  <a:t> are highly skewed to the right.</a:t>
                </a:r>
                <a:endParaRPr lang="en-US" sz="2400" i="1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/>
                  <a:t>Bank size, CEO tenure, and local economic conditions are standard controls.</a:t>
                </a: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i="1" dirty="0"/>
                  <a:t>F</a:t>
                </a:r>
                <a:r>
                  <a:rPr lang="en-US" sz="2400" dirty="0"/>
                  <a:t> is firm fixed effects, </a:t>
                </a:r>
                <a:r>
                  <a:rPr lang="en-US" sz="2400" i="1" dirty="0"/>
                  <a:t>T</a:t>
                </a:r>
                <a:r>
                  <a:rPr lang="en-US" sz="2400" dirty="0"/>
                  <a:t> is time fixed effects. </a:t>
                </a: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b="1" dirty="0"/>
                  <a:t>The dependent variables are </a:t>
                </a:r>
                <a:r>
                  <a:rPr lang="en-US" sz="2400" b="1" u="sng" dirty="0"/>
                  <a:t>externalities</a:t>
                </a:r>
                <a:r>
                  <a:rPr lang="en-US" sz="2400" b="1" dirty="0"/>
                  <a:t>.  So by definition, </a:t>
                </a:r>
                <a:r>
                  <a:rPr lang="en-US" sz="2400" b="1" i="1" dirty="0"/>
                  <a:t>Delta</a:t>
                </a:r>
                <a:r>
                  <a:rPr lang="en-US" sz="2400" b="1" dirty="0"/>
                  <a:t> and </a:t>
                </a:r>
                <a:r>
                  <a:rPr lang="en-US" sz="2400" b="1" i="1" dirty="0"/>
                  <a:t>Vega</a:t>
                </a:r>
                <a:r>
                  <a:rPr lang="en-US" sz="2400" b="1" dirty="0"/>
                  <a:t> cannot be endogenous.  </a:t>
                </a: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endParaRPr lang="en-US" sz="240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endParaRPr lang="en-US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24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486400"/>
              </a:xfrm>
              <a:blipFill rotWithShape="0">
                <a:blip r:embed="rId2"/>
                <a:stretch>
                  <a:fillRect l="-1111" t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1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Data and key variables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r>
              <a:rPr lang="en-US" sz="2400" dirty="0"/>
              <a:t>Data includes 945 bank-year observations (147 different banks) from 1994-2010.</a:t>
            </a:r>
          </a:p>
          <a:p>
            <a:r>
              <a:rPr lang="en-US" sz="2400" dirty="0"/>
              <a:t>Observe 46 to 74 banks in any given year.</a:t>
            </a:r>
          </a:p>
          <a:p>
            <a:r>
              <a:rPr lang="en-US" sz="2400" dirty="0"/>
              <a:t>Key variables:</a:t>
            </a:r>
          </a:p>
          <a:p>
            <a:pPr lvl="1"/>
            <a:r>
              <a:rPr lang="en-US" sz="2400" dirty="0"/>
              <a:t>The variables that limit the size of our sample are </a:t>
            </a:r>
            <a:r>
              <a:rPr lang="en-US" sz="2400" b="1" i="1" dirty="0"/>
              <a:t>Delta</a:t>
            </a:r>
            <a:r>
              <a:rPr lang="en-US" sz="2400" dirty="0"/>
              <a:t> and </a:t>
            </a:r>
            <a:r>
              <a:rPr lang="en-US" sz="2400" b="1" i="1" dirty="0"/>
              <a:t>Vega</a:t>
            </a:r>
            <a:r>
              <a:rPr lang="en-US" sz="2400" dirty="0"/>
              <a:t>  (calculated from </a:t>
            </a:r>
            <a:r>
              <a:rPr lang="en-US" sz="2400" dirty="0" err="1"/>
              <a:t>Execucomp</a:t>
            </a:r>
            <a:r>
              <a:rPr lang="en-US" sz="2400" dirty="0"/>
              <a:t> and CRSP data)</a:t>
            </a:r>
          </a:p>
          <a:p>
            <a:pPr lvl="1"/>
            <a:r>
              <a:rPr lang="en-US" sz="2400" b="1" i="1" dirty="0"/>
              <a:t>Measured liquidity creation</a:t>
            </a:r>
            <a:r>
              <a:rPr lang="en-US" sz="2400" b="1" dirty="0"/>
              <a:t>  </a:t>
            </a:r>
            <a:r>
              <a:rPr lang="en-US" sz="2400" dirty="0"/>
              <a:t>(from </a:t>
            </a:r>
            <a:r>
              <a:rPr lang="en-US" sz="2400" dirty="0" err="1"/>
              <a:t>Bouwman</a:t>
            </a:r>
            <a:r>
              <a:rPr lang="en-US" sz="2400" dirty="0"/>
              <a:t> website)</a:t>
            </a:r>
          </a:p>
          <a:p>
            <a:pPr lvl="1"/>
            <a:r>
              <a:rPr lang="en-US" sz="2400" b="1" i="1" dirty="0"/>
              <a:t>Measured systemic risk, SES  </a:t>
            </a:r>
            <a:r>
              <a:rPr lang="en-US" sz="2400" dirty="0"/>
              <a:t>(calculated from CRSP data;  based on Acharya, et al. 2010)     </a:t>
            </a:r>
          </a:p>
          <a:p>
            <a:pPr lvl="1"/>
            <a:r>
              <a:rPr lang="en-US" sz="2400" b="1" i="1" dirty="0"/>
              <a:t>Private returns:  ROA </a:t>
            </a:r>
            <a:r>
              <a:rPr lang="en-US" sz="2400" dirty="0"/>
              <a:t>and</a:t>
            </a:r>
            <a:r>
              <a:rPr lang="en-US" sz="2400" b="1" i="1" dirty="0"/>
              <a:t> </a:t>
            </a:r>
            <a:r>
              <a:rPr lang="el-GR" sz="2400" b="1" i="1" dirty="0"/>
              <a:t>Δ</a:t>
            </a:r>
            <a:r>
              <a:rPr lang="en-US" sz="2400" b="1" i="1" dirty="0"/>
              <a:t>market cap/assets </a:t>
            </a:r>
            <a:r>
              <a:rPr lang="en-US" sz="2400" dirty="0"/>
              <a:t>(Federal Reserve, CRSP)</a:t>
            </a:r>
            <a:endParaRPr lang="en-US" sz="2400" b="1" i="1" dirty="0"/>
          </a:p>
          <a:p>
            <a:pPr lvl="1"/>
            <a:r>
              <a:rPr lang="en-US" sz="2400" b="1" i="1" dirty="0"/>
              <a:t>Private risk:  Beta </a:t>
            </a:r>
            <a:r>
              <a:rPr lang="en-US" sz="2400" dirty="0"/>
              <a:t>and</a:t>
            </a:r>
            <a:r>
              <a:rPr lang="en-US" sz="2400" b="1" i="1" dirty="0"/>
              <a:t> Z-score </a:t>
            </a:r>
            <a:r>
              <a:rPr lang="en-US" sz="2400" dirty="0"/>
              <a:t> (estimated from CRSP and Federal Reserve data)</a:t>
            </a:r>
            <a:endParaRPr lang="en-US" sz="2400" b="1" i="1" dirty="0"/>
          </a:p>
          <a:p>
            <a:pPr lvl="1"/>
            <a:endParaRPr lang="en-US" sz="2000" b="1" i="1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5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796422"/>
              </p:ext>
            </p:extLst>
          </p:nvPr>
        </p:nvGraphicFramePr>
        <p:xfrm>
          <a:off x="1981200" y="1219200"/>
          <a:ext cx="5105401" cy="51816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17371"/>
                <a:gridCol w="1094015"/>
                <a:gridCol w="1094015"/>
              </a:tblGrid>
              <a:tr h="345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Mean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</a:rPr>
                        <a:t>Std</a:t>
                      </a:r>
                      <a:r>
                        <a:rPr lang="en-US" sz="2000" b="1" u="none" strike="noStrike" dirty="0">
                          <a:effectLst/>
                        </a:rPr>
                        <a:t> Dev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Assets ($1,000,000s)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71,849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188,233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TLC ($1,000,000s)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38,707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95,834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    TLCA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0.423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0.174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l-GR" sz="2000" u="none" strike="noStrike">
                          <a:effectLst/>
                        </a:rPr>
                        <a:t>     ε</a:t>
                      </a:r>
                      <a:r>
                        <a:rPr lang="en-US" sz="2000" u="none" strike="noStrike" baseline="-25000">
                          <a:effectLst/>
                        </a:rPr>
                        <a:t>TLCA</a:t>
                      </a:r>
                      <a:r>
                        <a:rPr lang="en-US" sz="2000" u="none" strike="noStrike">
                          <a:effectLst/>
                        </a:rPr>
                        <a:t>  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-0.019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0.185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l-GR" sz="2000" u="none" strike="noStrike">
                          <a:effectLst/>
                        </a:rPr>
                        <a:t>Δ</a:t>
                      </a:r>
                      <a:r>
                        <a:rPr lang="en-US" sz="2000" u="none" strike="noStrike">
                          <a:effectLst/>
                        </a:rPr>
                        <a:t>MktCap/Assets (%)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1.73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5.51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ROA (%)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1.07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SES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0.095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l-GR" sz="2000" u="none" strike="noStrike">
                          <a:effectLst/>
                        </a:rPr>
                        <a:t>     ε</a:t>
                      </a:r>
                      <a:r>
                        <a:rPr lang="en-US" sz="2000" u="none" strike="noStrike" baseline="-25000">
                          <a:effectLst/>
                        </a:rPr>
                        <a:t>SES</a:t>
                      </a:r>
                      <a:r>
                        <a:rPr lang="en-US" sz="2000" u="none" strike="noStrike">
                          <a:effectLst/>
                        </a:rPr>
                        <a:t>  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0.043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Beta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1.06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Z Score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26.02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8.27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Delta ($) (CEO)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525,482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752,954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Vega ($) (CEO)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95,058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185,232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CEO tenure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7.46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5.7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Economic  Index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135.69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16.62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1066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Table 2: Summary statistics</a:t>
            </a:r>
            <a:br>
              <a:rPr lang="en-US" sz="3200" dirty="0" smtClean="0"/>
            </a:br>
            <a:r>
              <a:rPr lang="en-US" sz="2000" dirty="0" smtClean="0"/>
              <a:t>945 bank-year observations, 1994-2010, </a:t>
            </a:r>
            <a:r>
              <a:rPr lang="en-US" sz="2000" dirty="0" err="1" smtClean="0"/>
              <a:t>winsorized</a:t>
            </a:r>
            <a:r>
              <a:rPr lang="en-US" sz="2000" dirty="0" smtClean="0"/>
              <a:t> at 1% and 99%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5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433193"/>
              </p:ext>
            </p:extLst>
          </p:nvPr>
        </p:nvGraphicFramePr>
        <p:xfrm>
          <a:off x="457199" y="761997"/>
          <a:ext cx="8381999" cy="547244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82069"/>
                <a:gridCol w="1299986"/>
                <a:gridCol w="1299986"/>
                <a:gridCol w="1299986"/>
                <a:gridCol w="1299986"/>
                <a:gridCol w="1299986"/>
              </a:tblGrid>
              <a:tr h="335920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First stage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[5]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Dependent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var</a:t>
                      </a:r>
                      <a:r>
                        <a:rPr lang="en-US" sz="2000" u="none" strike="noStrike" dirty="0" smtClean="0">
                          <a:effectLst/>
                        </a:rPr>
                        <a:t>: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TLCA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lnDelta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lnVega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lnAssets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lnCEOtenure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Econ Index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ROA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4.688***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ΔMktCap</a:t>
                      </a:r>
                      <a:r>
                        <a:rPr lang="en-US" sz="2000" u="none" strike="noStrike" dirty="0">
                          <a:effectLst/>
                        </a:rPr>
                        <a:t>/Assets </a:t>
                      </a:r>
                      <a:r>
                        <a:rPr lang="en-US" sz="2000" u="none" strike="noStrike" baseline="-25000" dirty="0">
                          <a:effectLst/>
                        </a:rPr>
                        <a:t>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0.718*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Constant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0.385***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Fixed effects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None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1440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Adjusted R</a:t>
                      </a:r>
                      <a:r>
                        <a:rPr lang="en-US" sz="2000" u="none" strike="noStrike" baseline="30000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0.032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Within R</a:t>
                      </a:r>
                      <a:r>
                        <a:rPr lang="en-US" sz="2000" u="none" strike="noStrike" baseline="30000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/>
              <a:t>Table 3: Liquidity creation externality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81000" y="3467100"/>
            <a:ext cx="3200400" cy="647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7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70873"/>
              </p:ext>
            </p:extLst>
          </p:nvPr>
        </p:nvGraphicFramePr>
        <p:xfrm>
          <a:off x="457199" y="761997"/>
          <a:ext cx="8381999" cy="547244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82069"/>
                <a:gridCol w="1299986"/>
                <a:gridCol w="1299986"/>
                <a:gridCol w="1299986"/>
                <a:gridCol w="1299986"/>
                <a:gridCol w="1299986"/>
              </a:tblGrid>
              <a:tr h="335920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First stage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Second Stage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[5]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</a:t>
                      </a:r>
                      <a:r>
                        <a:rPr lang="en-US" sz="2000" b="1" u="none" strike="noStrike" dirty="0" smtClean="0">
                          <a:effectLst/>
                        </a:rPr>
                        <a:t>6]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[7</a:t>
                      </a:r>
                      <a:r>
                        <a:rPr lang="en-US" sz="2000" b="1" u="none" strike="noStrike" dirty="0">
                          <a:effectLst/>
                        </a:rPr>
                        <a:t>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[8]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[9]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Dependent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var</a:t>
                      </a:r>
                      <a:r>
                        <a:rPr lang="en-US" sz="2000" u="none" strike="noStrike" dirty="0" smtClean="0">
                          <a:effectLst/>
                        </a:rPr>
                        <a:t>: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TLCA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</a:rPr>
                        <a:t>ε</a:t>
                      </a:r>
                      <a:r>
                        <a:rPr lang="en-US" sz="2000" u="none" strike="noStrike" baseline="-25000" dirty="0" err="1">
                          <a:effectLst/>
                        </a:rPr>
                        <a:t>TLCA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</a:rPr>
                        <a:t>ε</a:t>
                      </a:r>
                      <a:r>
                        <a:rPr lang="en-US" sz="2000" u="none" strike="noStrike" baseline="-25000" dirty="0" err="1">
                          <a:effectLst/>
                        </a:rPr>
                        <a:t>TLCA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</a:rPr>
                        <a:t>ε</a:t>
                      </a:r>
                      <a:r>
                        <a:rPr lang="en-US" sz="2000" u="none" strike="noStrike" baseline="-25000" dirty="0" err="1">
                          <a:effectLst/>
                        </a:rPr>
                        <a:t>TLCA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</a:rPr>
                        <a:t>ε</a:t>
                      </a:r>
                      <a:r>
                        <a:rPr lang="en-US" sz="2000" u="none" strike="noStrike" baseline="-25000" dirty="0" err="1">
                          <a:effectLst/>
                        </a:rPr>
                        <a:t>TLCA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lnDelta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-0.0465***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-0.0574***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-0.0418***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-0.0393***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lnVega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0.00458**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0.00610**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0.00599***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0.00599***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lnAssets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0.0658**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0.0680**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0.00719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0.0109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lnCEOtenure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0.0218**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0.0163*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-0.015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-0.0215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Econ Index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-0.00219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-0.00209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-0.000664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-0.000946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ROA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4.688***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ΔMktCap</a:t>
                      </a:r>
                      <a:r>
                        <a:rPr lang="en-US" sz="2000" u="none" strike="noStrike" dirty="0">
                          <a:effectLst/>
                        </a:rPr>
                        <a:t>/Assets </a:t>
                      </a:r>
                      <a:r>
                        <a:rPr lang="en-US" sz="2000" u="none" strike="noStrike" baseline="-25000" dirty="0">
                          <a:effectLst/>
                        </a:rPr>
                        <a:t>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0.718*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Constant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0.385***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-0.267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-0.204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0.0694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0.0872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Fixed effects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None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Firm </a:t>
                      </a:r>
                    </a:p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and Year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Firm </a:t>
                      </a:r>
                    </a:p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and Year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Firm-CEO and Year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Firm-CEO and Year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1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Managers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CEO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Top 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CEO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Top 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Adjusted R</a:t>
                      </a:r>
                      <a:r>
                        <a:rPr lang="en-US" sz="2000" u="none" strike="noStrike" baseline="30000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0.032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Within R</a:t>
                      </a:r>
                      <a:r>
                        <a:rPr lang="en-US" sz="2000" u="none" strike="noStrike" baseline="30000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0.273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0.278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0.286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0.279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/>
              <a:t>Table 3: Liquidity creation externality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81000" y="1752600"/>
            <a:ext cx="8534400" cy="647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3467100"/>
            <a:ext cx="3200400" cy="647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61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95672"/>
              </p:ext>
            </p:extLst>
          </p:nvPr>
        </p:nvGraphicFramePr>
        <p:xfrm>
          <a:off x="457199" y="761997"/>
          <a:ext cx="8381999" cy="547244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82069"/>
                <a:gridCol w="1299986"/>
                <a:gridCol w="1299986"/>
                <a:gridCol w="1299986"/>
                <a:gridCol w="1299986"/>
                <a:gridCol w="1299986"/>
              </a:tblGrid>
              <a:tr h="335920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First stage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[5]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Dependent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var</a:t>
                      </a:r>
                      <a:r>
                        <a:rPr lang="en-US" sz="2000" u="none" strike="noStrike" dirty="0" smtClean="0">
                          <a:effectLst/>
                        </a:rPr>
                        <a:t>: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</a:t>
                      </a:r>
                      <a:r>
                        <a:rPr lang="en-US" sz="2000" b="0" i="1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lnDelta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lnVega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lnAssets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lnCEOtenure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Econ Index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beta</a:t>
                      </a:r>
                      <a:r>
                        <a:rPr lang="en-US" sz="2000" u="none" strike="noStrike" baseline="-25000" dirty="0" smtClean="0">
                          <a:effectLst/>
                        </a:rPr>
                        <a:t> </a:t>
                      </a:r>
                      <a:r>
                        <a:rPr lang="en-US" sz="2000" u="none" strike="noStrike" baseline="-25000" dirty="0">
                          <a:effectLst/>
                        </a:rPr>
                        <a:t>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0.0342***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Z Score </a:t>
                      </a:r>
                      <a:r>
                        <a:rPr lang="en-US" sz="2000" u="none" strike="noStrike" baseline="-25000" dirty="0">
                          <a:effectLst/>
                        </a:rPr>
                        <a:t>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0.0011***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Constant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0.0868***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Fixed effects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None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1440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Adjusted R</a:t>
                      </a:r>
                      <a:r>
                        <a:rPr lang="en-US" sz="2000" u="none" strike="noStrike" baseline="30000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0.159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Within R</a:t>
                      </a:r>
                      <a:r>
                        <a:rPr lang="en-US" sz="2000" u="none" strike="noStrike" baseline="30000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Table 4: Systemic risk externality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381000" y="3467100"/>
            <a:ext cx="3200400" cy="647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2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46336"/>
              </p:ext>
            </p:extLst>
          </p:nvPr>
        </p:nvGraphicFramePr>
        <p:xfrm>
          <a:off x="457199" y="761997"/>
          <a:ext cx="8381999" cy="547244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82069"/>
                <a:gridCol w="1299986"/>
                <a:gridCol w="1299986"/>
                <a:gridCol w="1299986"/>
                <a:gridCol w="1299986"/>
                <a:gridCol w="1299986"/>
              </a:tblGrid>
              <a:tr h="335920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First stage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Second Stage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[5]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</a:t>
                      </a:r>
                      <a:r>
                        <a:rPr lang="en-US" sz="2000" b="1" u="none" strike="noStrike" dirty="0" smtClean="0">
                          <a:effectLst/>
                        </a:rPr>
                        <a:t>6]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[7</a:t>
                      </a:r>
                      <a:r>
                        <a:rPr lang="en-US" sz="2000" b="1" u="none" strike="noStrike" dirty="0">
                          <a:effectLst/>
                        </a:rPr>
                        <a:t>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[8]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[9]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Dependent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var</a:t>
                      </a:r>
                      <a:r>
                        <a:rPr lang="en-US" sz="2000" u="none" strike="noStrike" dirty="0" smtClean="0">
                          <a:effectLst/>
                        </a:rPr>
                        <a:t>: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</a:t>
                      </a:r>
                      <a:r>
                        <a:rPr lang="en-US" sz="2000" b="0" i="1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ε</a:t>
                      </a:r>
                      <a:r>
                        <a:rPr lang="en-US" sz="2000" b="0" i="1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ε</a:t>
                      </a:r>
                      <a:r>
                        <a:rPr lang="en-US" sz="2000" b="0" i="1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ε</a:t>
                      </a:r>
                      <a:r>
                        <a:rPr lang="en-US" sz="2000" b="0" i="1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ε</a:t>
                      </a:r>
                      <a:r>
                        <a:rPr lang="en-US" sz="2000" b="0" i="1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lnDelta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-0.0133***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-0.0223***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-0.0173***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-0.0245***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lnVega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0.000488**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0.00063***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0.00053***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0.00056***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lnAssets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0.0265***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0.0301***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0.0120**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0.0171***</a:t>
                      </a: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lnCEOtenure</a:t>
                      </a:r>
                      <a:r>
                        <a:rPr lang="en-US" sz="2000" u="none" strike="noStrike" baseline="-25000" dirty="0">
                          <a:effectLst/>
                        </a:rPr>
                        <a:t> t-1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0.00384**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0.00350*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0.00946*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0.00798*</a:t>
                      </a: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Econ Index</a:t>
                      </a:r>
                      <a:r>
                        <a:rPr lang="en-US" sz="2000" u="none" strike="noStrike" baseline="-25000" dirty="0">
                          <a:effectLst/>
                        </a:rPr>
                        <a:t> 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-0.000376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-0.000345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0.00098**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-0.00114**</a:t>
                      </a: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beta</a:t>
                      </a:r>
                      <a:r>
                        <a:rPr lang="en-US" sz="2000" u="none" strike="noStrike" baseline="-25000" dirty="0" smtClean="0">
                          <a:effectLst/>
                        </a:rPr>
                        <a:t> </a:t>
                      </a:r>
                      <a:r>
                        <a:rPr lang="en-US" sz="2000" u="none" strike="noStrike" baseline="-25000" dirty="0">
                          <a:effectLst/>
                        </a:rPr>
                        <a:t>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0.0342***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Z Score </a:t>
                      </a:r>
                      <a:r>
                        <a:rPr lang="en-US" sz="2000" u="none" strike="noStrike" baseline="-25000" dirty="0">
                          <a:effectLst/>
                        </a:rPr>
                        <a:t>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0.0011***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Constant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0.0868***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0.0663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0.0871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Fixed effects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None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Firm and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Firm and Year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Firm-CEO and Year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Firm-CEO and Year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14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Managers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 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 5</a:t>
                      </a: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Adjusted R</a:t>
                      </a:r>
                      <a:r>
                        <a:rPr lang="en-US" sz="2000" u="none" strike="noStrike" baseline="30000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0.159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5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Within R</a:t>
                      </a:r>
                      <a:r>
                        <a:rPr lang="en-US" sz="2000" u="none" strike="noStrike" baseline="30000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0.365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0.346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0.386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Table 4: Systemic risk externality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81000" y="1752600"/>
            <a:ext cx="8534400" cy="647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467100"/>
            <a:ext cx="3200400" cy="647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Policy Implications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257800"/>
          </a:xfrm>
        </p:spPr>
        <p:txBody>
          <a:bodyPr>
            <a:noAutofit/>
          </a:bodyPr>
          <a:lstStyle/>
          <a:p>
            <a:pPr marL="34925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Regulators have started to restrict bank executive pay.</a:t>
            </a:r>
          </a:p>
          <a:p>
            <a:pPr marL="34925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In Europe:</a:t>
            </a:r>
          </a:p>
          <a:p>
            <a:pPr marL="701675" lvl="2" indent="-342900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–"/>
            </a:pPr>
            <a:r>
              <a:rPr lang="en-US" dirty="0"/>
              <a:t>Bonuses capped at 100% of fixed pay.</a:t>
            </a:r>
          </a:p>
          <a:p>
            <a:pPr marL="701675" lvl="2" indent="-342900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–"/>
            </a:pPr>
            <a:r>
              <a:rPr lang="en-US" dirty="0"/>
              <a:t>40% to 60% of variable pay must be deferred by 3 to 5 years.</a:t>
            </a:r>
          </a:p>
          <a:p>
            <a:pPr marL="34925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In US:</a:t>
            </a:r>
          </a:p>
          <a:p>
            <a:pPr marL="701675" lvl="2" indent="-342900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–"/>
            </a:pPr>
            <a:r>
              <a:rPr lang="en-US" dirty="0"/>
              <a:t>Bonuses prohibited if retained earnings are negative and capital conservation buffer is less than 2.5%.</a:t>
            </a:r>
          </a:p>
          <a:p>
            <a:pPr marL="701675" lvl="2" indent="-342900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–"/>
            </a:pPr>
            <a:r>
              <a:rPr lang="en-US" dirty="0"/>
              <a:t>Three general “principles” for executive pay:  </a:t>
            </a:r>
          </a:p>
          <a:p>
            <a:pPr marL="1031875" lvl="2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/>
              <a:t>Should prudently balance risk and financial results.</a:t>
            </a:r>
          </a:p>
          <a:p>
            <a:pPr marL="1031875" lvl="2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/>
              <a:t>Risk-management processes designed to support this.</a:t>
            </a:r>
          </a:p>
          <a:p>
            <a:pPr marL="1031875" lvl="2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dirty="0"/>
              <a:t>Active board oversight of executive pay practices.</a:t>
            </a:r>
          </a:p>
          <a:p>
            <a:pPr marL="871538" lvl="1" indent="-45720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0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Do banks generate externalities?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638800"/>
          </a:xfrm>
        </p:spPr>
        <p:txBody>
          <a:bodyPr>
            <a:noAutofit/>
          </a:bodyPr>
          <a:lstStyle/>
          <a:p>
            <a:pPr marL="339725" lvl="1" indent="-339725">
              <a:spcBef>
                <a:spcPts val="0"/>
              </a:spcBef>
              <a:spcAft>
                <a:spcPts val="300"/>
              </a:spcAft>
              <a:buAutoNum type="arabicPeriod" startAt="2"/>
            </a:pPr>
            <a:r>
              <a:rPr lang="en-US" sz="2400" b="1" dirty="0" smtClean="0">
                <a:solidFill>
                  <a:prstClr val="black"/>
                </a:solidFill>
              </a:rPr>
              <a:t>Positive </a:t>
            </a:r>
            <a:r>
              <a:rPr lang="en-US" sz="2400" b="1" dirty="0">
                <a:solidFill>
                  <a:prstClr val="black"/>
                </a:solidFill>
              </a:rPr>
              <a:t>externality:  </a:t>
            </a:r>
            <a:r>
              <a:rPr lang="en-US" sz="2400" b="1" dirty="0" smtClean="0">
                <a:solidFill>
                  <a:prstClr val="black"/>
                </a:solidFill>
              </a:rPr>
              <a:t>Liquidity Creation</a:t>
            </a:r>
          </a:p>
          <a:p>
            <a:pPr marL="342900" lvl="1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sz="800" dirty="0" smtClean="0">
              <a:solidFill>
                <a:prstClr val="black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Bank lending naturally generates </a:t>
            </a:r>
            <a:r>
              <a:rPr lang="en-US" sz="2400" dirty="0">
                <a:solidFill>
                  <a:prstClr val="black"/>
                </a:solidFill>
              </a:rPr>
              <a:t>liquidity in the economy </a:t>
            </a:r>
            <a:r>
              <a:rPr lang="en-US" sz="2400" dirty="0" smtClean="0">
                <a:solidFill>
                  <a:prstClr val="black"/>
                </a:solidFill>
              </a:rPr>
              <a:t>(through the loan-money multiplier effect).</a:t>
            </a:r>
          </a:p>
          <a:p>
            <a:pPr marL="234950" lvl="1" indent="-23495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sz="800" dirty="0">
              <a:solidFill>
                <a:prstClr val="black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Bank deposits naturally generate </a:t>
            </a:r>
            <a:r>
              <a:rPr lang="en-US" sz="2400" dirty="0">
                <a:solidFill>
                  <a:prstClr val="black"/>
                </a:solidFill>
              </a:rPr>
              <a:t>liquidity in the economy </a:t>
            </a:r>
            <a:r>
              <a:rPr lang="en-US" sz="2400" dirty="0" smtClean="0">
                <a:solidFill>
                  <a:prstClr val="black"/>
                </a:solidFill>
              </a:rPr>
              <a:t>(by making payments possible).</a:t>
            </a:r>
          </a:p>
          <a:p>
            <a:pPr marL="234950" lvl="1" indent="-2349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>
                <a:solidFill>
                  <a:prstClr val="black"/>
                </a:solidFill>
              </a:rPr>
              <a:t>No research evidence </a:t>
            </a:r>
            <a:r>
              <a:rPr lang="en-US" sz="2400" b="1" dirty="0" smtClean="0"/>
              <a:t>that </a:t>
            </a:r>
            <a:r>
              <a:rPr lang="en-US" sz="2400" b="1" dirty="0"/>
              <a:t>bank CEO pay </a:t>
            </a:r>
            <a:r>
              <a:rPr lang="en-US" sz="2400" b="1" dirty="0" smtClean="0"/>
              <a:t>influences </a:t>
            </a:r>
            <a:r>
              <a:rPr lang="en-US" sz="2400" b="1" u="sng" dirty="0" smtClean="0"/>
              <a:t>external</a:t>
            </a:r>
            <a:r>
              <a:rPr lang="en-US" sz="2400" b="1" dirty="0" smtClean="0"/>
              <a:t> liquidity creation.</a:t>
            </a:r>
            <a:endParaRPr lang="en-US" sz="2400" b="1" dirty="0"/>
          </a:p>
          <a:p>
            <a:pPr marL="285750" lvl="0" indent="-28575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>
                <a:solidFill>
                  <a:prstClr val="black"/>
                </a:solidFill>
              </a:rPr>
              <a:t> 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5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Policy Implications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365750"/>
          </a:xfrm>
        </p:spPr>
        <p:txBody>
          <a:bodyPr>
            <a:noAutofit/>
          </a:bodyPr>
          <a:lstStyle/>
          <a:p>
            <a:pPr marL="34925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Our estimations indicate that pay regulations aimed at reducing bank risk-taking will result in a tradeoff:</a:t>
            </a:r>
          </a:p>
          <a:p>
            <a:pPr marL="349250" lvl="1" indent="-9525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Risk spillovers will decline.</a:t>
            </a:r>
          </a:p>
          <a:p>
            <a:pPr marL="349250" lvl="1" indent="-9525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Liquidity spillovers will also decline.</a:t>
            </a:r>
          </a:p>
          <a:p>
            <a:pPr marL="349250" lvl="1" indent="-9525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sz="800" b="1" dirty="0" smtClean="0"/>
          </a:p>
          <a:p>
            <a:pPr marL="349250" lvl="1" indent="-3492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Our estimates suggest economically meaningful impacts: </a:t>
            </a:r>
          </a:p>
          <a:p>
            <a:pPr marL="871538" lvl="1" indent="-45720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63412"/>
              </p:ext>
            </p:extLst>
          </p:nvPr>
        </p:nvGraphicFramePr>
        <p:xfrm>
          <a:off x="304800" y="3299960"/>
          <a:ext cx="8610600" cy="271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7600"/>
                <a:gridCol w="2514600"/>
                <a:gridCol w="2438400"/>
              </a:tblGrid>
              <a:tr h="1090923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estimated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%</a:t>
                      </a:r>
                      <a:r>
                        <a:rPr lang="el-GR" sz="2400" b="1" dirty="0" smtClean="0"/>
                        <a:t>Δ</a:t>
                      </a:r>
                      <a:r>
                        <a:rPr lang="en-US" sz="2400" b="1" dirty="0" smtClean="0"/>
                        <a:t> in </a:t>
                      </a:r>
                      <a:r>
                        <a:rPr lang="en-US" sz="2400" b="1" u="sng" dirty="0" smtClean="0"/>
                        <a:t>aggregate</a:t>
                      </a:r>
                      <a:r>
                        <a:rPr lang="en-US" sz="2400" b="1" dirty="0" smtClean="0"/>
                        <a:t> liquidity spillover</a:t>
                      </a:r>
                      <a:endParaRPr lang="en-US" sz="2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estimated %</a:t>
                      </a:r>
                      <a:r>
                        <a:rPr lang="el-GR" sz="2400" b="1" dirty="0" smtClean="0"/>
                        <a:t>Δ</a:t>
                      </a:r>
                      <a:r>
                        <a:rPr lang="en-US" sz="2400" b="1" dirty="0" smtClean="0"/>
                        <a:t> in </a:t>
                      </a:r>
                      <a:r>
                        <a:rPr lang="en-US" sz="2400" b="1" u="sng" dirty="0" smtClean="0"/>
                        <a:t>aggregate</a:t>
                      </a:r>
                      <a:r>
                        <a:rPr lang="en-US" sz="2400" b="1" dirty="0" smtClean="0"/>
                        <a:t>           risk spillover</a:t>
                      </a:r>
                      <a:endParaRPr lang="en-US" sz="2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89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+1 std. dev. </a:t>
                      </a:r>
                      <a:r>
                        <a:rPr lang="en-US" sz="2400" b="1" dirty="0" smtClean="0"/>
                        <a:t>in </a:t>
                      </a:r>
                      <a:r>
                        <a:rPr lang="en-US" sz="2400" b="1" dirty="0" err="1" smtClean="0"/>
                        <a:t>lnDelta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-4.22%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-8.23%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2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+1 std. dev. in </a:t>
                      </a:r>
                      <a:r>
                        <a:rPr lang="en-US" sz="2400" b="1" dirty="0" err="1" smtClean="0"/>
                        <a:t>lnVega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2.28%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0.97%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5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Robustness </a:t>
            </a:r>
            <a:r>
              <a:rPr lang="en-US" sz="3200" dirty="0" smtClean="0"/>
              <a:t>Tests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86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400" b="1" dirty="0"/>
              <a:t>Results robust to: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400" dirty="0" smtClean="0"/>
              <a:t>Additional private risk and return variables in first stage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400" dirty="0" smtClean="0"/>
              <a:t>Removing </a:t>
            </a:r>
            <a:r>
              <a:rPr lang="en-US" sz="2400" dirty="0"/>
              <a:t>SIFI banks from data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400" dirty="0"/>
              <a:t>Using time fixed effects in first stage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400" dirty="0"/>
              <a:t>Using GMM in second stage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Removing pre-2000 data from SES model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400" b="1" dirty="0"/>
              <a:t>Added crisis interactions to second stage: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400" dirty="0"/>
              <a:t>Liquidity externalities increased during crisis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Delta effects strengthened during crisis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400" b="1" dirty="0"/>
              <a:t>Replaced SES with </a:t>
            </a:r>
            <a:r>
              <a:rPr lang="en-US" sz="2400" b="1" dirty="0" err="1"/>
              <a:t>CoVaR</a:t>
            </a:r>
            <a:r>
              <a:rPr lang="en-US" sz="24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Coefficients on Delta and Vega never significant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400" b="1" dirty="0"/>
              <a:t>Used targeted </a:t>
            </a:r>
            <a:r>
              <a:rPr lang="en-US" sz="2400" b="1" dirty="0" smtClean="0"/>
              <a:t>liquidity </a:t>
            </a:r>
            <a:r>
              <a:rPr lang="en-US" sz="2400" b="1" dirty="0"/>
              <a:t>creation measures: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Impact of Delta and Vega on liquidity externalities are driven by loan commitments and unused credit lines.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30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Conclusions (preliminary)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2133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400" dirty="0"/>
              <a:t>New analytic framework for measuring impact of bank executive pay on bank-driven market externalities.  </a:t>
            </a:r>
          </a:p>
          <a:p>
            <a:r>
              <a:rPr lang="en-US" sz="2400" dirty="0"/>
              <a:t>System-wide changes in CEO incentives have non-trivial impact on economy-wide externalities.</a:t>
            </a:r>
          </a:p>
          <a:p>
            <a:r>
              <a:rPr lang="en-US" sz="2400" dirty="0"/>
              <a:t>Results reveal a policy tradeoff:</a:t>
            </a:r>
          </a:p>
          <a:p>
            <a:pPr marL="692150">
              <a:buFont typeface="Calibri" panose="020F0502020204030204" pitchFamily="34" charset="0"/>
              <a:buChar char="–"/>
            </a:pPr>
            <a:r>
              <a:rPr lang="en-US" sz="2400" dirty="0"/>
              <a:t>Pay-performance (Delta) reduces both externalities.</a:t>
            </a:r>
          </a:p>
          <a:p>
            <a:pPr marL="692150">
              <a:buFont typeface="Calibri" panose="020F0502020204030204" pitchFamily="34" charset="0"/>
              <a:buChar char="–"/>
            </a:pPr>
            <a:r>
              <a:rPr lang="en-US" sz="2400" dirty="0"/>
              <a:t>Pay-risk (Vega) increases both externalities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8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8077200" cy="1847850"/>
          </a:xfrm>
        </p:spPr>
        <p:txBody>
          <a:bodyPr>
            <a:noAutofit/>
          </a:bodyPr>
          <a:lstStyle/>
          <a:p>
            <a:r>
              <a:rPr lang="en-US" sz="3600" b="1" dirty="0"/>
              <a:t>Bankers' Pay and Social Welfare: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 smtClean="0"/>
              <a:t>How </a:t>
            </a:r>
            <a:r>
              <a:rPr lang="en-US" sz="3600" dirty="0"/>
              <a:t>Bank </a:t>
            </a:r>
            <a:r>
              <a:rPr lang="en-US" sz="3600" dirty="0" smtClean="0"/>
              <a:t>Profit-seeking and Risk-taking Spillover </a:t>
            </a:r>
            <a:r>
              <a:rPr lang="en-US" sz="3600" dirty="0"/>
              <a:t>into the </a:t>
            </a:r>
            <a:r>
              <a:rPr lang="en-US" sz="3600" dirty="0" smtClean="0"/>
              <a:t>Economy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971800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Robert DeYoung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University of Kansas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i="1" dirty="0" smtClean="0">
                <a:solidFill>
                  <a:schemeClr val="tx1"/>
                </a:solidFill>
              </a:rPr>
              <a:t>Financial Engineering and Banking Society</a:t>
            </a:r>
          </a:p>
          <a:p>
            <a:pPr>
              <a:spcBef>
                <a:spcPts val="0"/>
              </a:spcBef>
            </a:pPr>
            <a:r>
              <a:rPr lang="en-US" sz="2800" i="1" dirty="0" smtClean="0">
                <a:solidFill>
                  <a:schemeClr val="tx1"/>
                </a:solidFill>
              </a:rPr>
              <a:t>Nantes, France</a:t>
            </a:r>
          </a:p>
          <a:p>
            <a:pPr>
              <a:spcBef>
                <a:spcPts val="0"/>
              </a:spcBef>
            </a:pPr>
            <a:r>
              <a:rPr lang="en-US" sz="2800" i="1" dirty="0" smtClean="0">
                <a:solidFill>
                  <a:schemeClr val="tx1"/>
                </a:solidFill>
              </a:rPr>
              <a:t>June </a:t>
            </a:r>
            <a:r>
              <a:rPr lang="en-US" sz="2800" i="1" dirty="0">
                <a:solidFill>
                  <a:schemeClr val="tx1"/>
                </a:solidFill>
              </a:rPr>
              <a:t>2015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DeYoung, Nantes France, June 2015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8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Do banks </a:t>
            </a:r>
            <a:r>
              <a:rPr lang="en-US" sz="3200" dirty="0"/>
              <a:t>generate </a:t>
            </a:r>
            <a:r>
              <a:rPr lang="en-US" sz="3200" dirty="0" smtClean="0"/>
              <a:t>externalities?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1295400"/>
            <a:ext cx="1676400" cy="1200329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Manager Pay Incentives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0400" y="1295400"/>
            <a:ext cx="2133600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Managers make business decisions</a:t>
            </a:r>
            <a:endParaRPr lang="en-US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6230678" y="1314271"/>
            <a:ext cx="2456122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Private returns and risk (e.g., to shareholders) 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>
          <a:xfrm>
            <a:off x="2286000" y="1895565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3"/>
          </p:cNvCxnSpPr>
          <p:nvPr/>
        </p:nvCxnSpPr>
        <p:spPr>
          <a:xfrm>
            <a:off x="5334000" y="1895565"/>
            <a:ext cx="89667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230678" y="2819400"/>
            <a:ext cx="2456122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Public returns and risk (externalities)</a:t>
            </a:r>
            <a:endParaRPr lang="en-US" sz="2400" i="1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334000" y="2495729"/>
            <a:ext cx="896678" cy="55227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51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Problem for estimation:</a:t>
            </a:r>
            <a:r>
              <a:rPr lang="en-US" sz="2400" dirty="0" smtClean="0">
                <a:solidFill>
                  <a:srgbClr val="C00000"/>
                </a:solidFill>
              </a:rPr>
              <a:t>  Manager pay packages are endogenous to private returns and risk.</a:t>
            </a:r>
          </a:p>
          <a:p>
            <a:pPr marL="0" indent="0">
              <a:buNone/>
            </a:pPr>
            <a:endParaRPr lang="en-US" sz="8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Problem for estimation:</a:t>
            </a:r>
            <a:r>
              <a:rPr lang="en-US" sz="2400" dirty="0" smtClean="0">
                <a:solidFill>
                  <a:srgbClr val="00B050"/>
                </a:solidFill>
              </a:rPr>
              <a:t>  In our </a:t>
            </a:r>
            <a:r>
              <a:rPr lang="en-US" sz="2400" dirty="0" smtClean="0">
                <a:solidFill>
                  <a:srgbClr val="00B050"/>
                </a:solidFill>
              </a:rPr>
              <a:t>best measures of </a:t>
            </a:r>
            <a:r>
              <a:rPr lang="en-US" sz="2400" dirty="0" smtClean="0">
                <a:solidFill>
                  <a:srgbClr val="00B050"/>
                </a:solidFill>
              </a:rPr>
              <a:t>systemic </a:t>
            </a:r>
            <a:r>
              <a:rPr lang="en-US" sz="2400" dirty="0" smtClean="0">
                <a:solidFill>
                  <a:srgbClr val="00B050"/>
                </a:solidFill>
              </a:rPr>
              <a:t>risk and liquidity </a:t>
            </a:r>
            <a:r>
              <a:rPr lang="en-US" sz="2400" dirty="0" smtClean="0">
                <a:solidFill>
                  <a:srgbClr val="00B050"/>
                </a:solidFill>
              </a:rPr>
              <a:t>creation, public (external) returns and risk </a:t>
            </a:r>
            <a:r>
              <a:rPr lang="en-US" sz="2400" u="sng" dirty="0" smtClean="0">
                <a:solidFill>
                  <a:srgbClr val="00B050"/>
                </a:solidFill>
              </a:rPr>
              <a:t>are pooled with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private </a:t>
            </a:r>
            <a:r>
              <a:rPr lang="en-US" sz="2400" dirty="0" smtClean="0">
                <a:solidFill>
                  <a:srgbClr val="00B050"/>
                </a:solidFill>
              </a:rPr>
              <a:t>(internal) returns and risk</a:t>
            </a:r>
            <a:r>
              <a:rPr lang="en-US" sz="2400" dirty="0" smtClean="0">
                <a:solidFill>
                  <a:srgbClr val="00B050"/>
                </a:solidFill>
              </a:rPr>
              <a:t>.  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858539" y="1066800"/>
            <a:ext cx="3133061" cy="28194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4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8" grpId="0" uiExpand="1" build="p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DeYoung and Huang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DeYoung, Robert and Minjie Huang.  2015.  “The External Effects of Bank Executive Pay: Systemic Risk and Liquidity Creation,” unpublished manuscript.</a:t>
            </a:r>
          </a:p>
          <a:p>
            <a:r>
              <a:rPr lang="en-US" sz="2400" dirty="0" smtClean="0"/>
              <a:t>Work in progress</a:t>
            </a:r>
          </a:p>
          <a:p>
            <a:r>
              <a:rPr lang="en-US" sz="2400" dirty="0" smtClean="0"/>
              <a:t>Will be posted to SSRN in Summer 2015.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DeYoung and Huang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486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Test whether the externalities generated by large U.S. banking companies (systemic risk, liquidity creation) in 1994-2010 varied with their top executives’ pay incentives.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u="sng" dirty="0" smtClean="0"/>
              <a:t>First stage</a:t>
            </a:r>
            <a:r>
              <a:rPr lang="en-US" sz="2400" b="1" dirty="0" smtClean="0"/>
              <a:t>:  Eliminate the pooling problem</a:t>
            </a:r>
            <a:endParaRPr lang="en-US" sz="2400" dirty="0" smtClean="0"/>
          </a:p>
          <a:p>
            <a:r>
              <a:rPr lang="en-US" sz="2400" dirty="0" smtClean="0"/>
              <a:t>Construct a </a:t>
            </a:r>
            <a:r>
              <a:rPr lang="en-US" sz="2400" dirty="0" smtClean="0"/>
              <a:t>bank-specific measure of systemic </a:t>
            </a:r>
            <a:r>
              <a:rPr lang="en-US" sz="2400" dirty="0"/>
              <a:t>risk </a:t>
            </a:r>
            <a:r>
              <a:rPr lang="en-US" sz="2400" dirty="0" smtClean="0"/>
              <a:t>that </a:t>
            </a:r>
            <a:r>
              <a:rPr lang="en-US" sz="2400" dirty="0"/>
              <a:t>is a </a:t>
            </a:r>
            <a:r>
              <a:rPr lang="en-US" sz="2400" u="sng" dirty="0" smtClean="0"/>
              <a:t>pure spillover</a:t>
            </a:r>
            <a:r>
              <a:rPr lang="en-US" sz="2400" dirty="0" smtClean="0"/>
              <a:t>, i.e., it is </a:t>
            </a:r>
            <a:r>
              <a:rPr lang="en-US" sz="2400" u="sng" dirty="0" smtClean="0"/>
              <a:t>orthogonal </a:t>
            </a:r>
            <a:r>
              <a:rPr lang="en-US" sz="2400" u="sng" dirty="0" smtClean="0"/>
              <a:t>to </a:t>
            </a:r>
            <a:r>
              <a:rPr lang="en-US" sz="2400" u="sng" dirty="0" smtClean="0"/>
              <a:t>private risk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Construct a </a:t>
            </a:r>
            <a:r>
              <a:rPr lang="en-US" sz="2400" dirty="0" smtClean="0"/>
              <a:t>bank-specific measure of liquidity </a:t>
            </a:r>
            <a:r>
              <a:rPr lang="en-US" sz="2400" dirty="0" smtClean="0"/>
              <a:t>creation </a:t>
            </a:r>
            <a:r>
              <a:rPr lang="en-US" sz="2400" dirty="0" smtClean="0"/>
              <a:t>that is a </a:t>
            </a:r>
            <a:r>
              <a:rPr lang="en-US" sz="2400" u="sng" dirty="0" smtClean="0"/>
              <a:t>pure spillover</a:t>
            </a:r>
            <a:r>
              <a:rPr lang="en-US" sz="2400" dirty="0" smtClean="0"/>
              <a:t>, i.e., it is </a:t>
            </a:r>
            <a:r>
              <a:rPr lang="en-US" sz="2400" u="sng" dirty="0" smtClean="0"/>
              <a:t>orthogonal </a:t>
            </a:r>
            <a:r>
              <a:rPr lang="en-US" sz="2400" u="sng" dirty="0" smtClean="0"/>
              <a:t>to private </a:t>
            </a:r>
            <a:r>
              <a:rPr lang="en-US" sz="2400" u="sng" dirty="0" smtClean="0"/>
              <a:t>returns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b="1" u="sng" dirty="0" smtClean="0"/>
              <a:t>Second stage</a:t>
            </a:r>
            <a:r>
              <a:rPr lang="en-US" sz="2400" b="1" dirty="0" smtClean="0"/>
              <a:t>:  Test our hypotheses</a:t>
            </a:r>
            <a:endParaRPr lang="en-US" sz="2400" b="1" dirty="0" smtClean="0"/>
          </a:p>
          <a:p>
            <a:r>
              <a:rPr lang="en-US" sz="2400" dirty="0" smtClean="0"/>
              <a:t>Regress these </a:t>
            </a:r>
            <a:r>
              <a:rPr lang="en-US" sz="2400" dirty="0" smtClean="0"/>
              <a:t>pure spillover </a:t>
            </a:r>
            <a:r>
              <a:rPr lang="en-US" sz="2400" dirty="0" smtClean="0"/>
              <a:t>measures on standard measures of </a:t>
            </a:r>
            <a:r>
              <a:rPr lang="en-US" sz="2400" dirty="0" smtClean="0"/>
              <a:t>executive pay incentives (delta and </a:t>
            </a:r>
            <a:r>
              <a:rPr lang="en-US" sz="2400" dirty="0" err="1" smtClean="0"/>
              <a:t>vega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Because externalities do not enter shareholder or manager objective functions, </a:t>
            </a:r>
            <a:r>
              <a:rPr lang="en-US" sz="2400" b="1" dirty="0" smtClean="0"/>
              <a:t>the </a:t>
            </a:r>
            <a:r>
              <a:rPr lang="en-US" sz="2400" b="1" dirty="0" err="1" smtClean="0"/>
              <a:t>endogeneity</a:t>
            </a:r>
            <a:r>
              <a:rPr lang="en-US" sz="2400" b="1" dirty="0" smtClean="0"/>
              <a:t> problem disappears</a:t>
            </a:r>
            <a:r>
              <a:rPr lang="en-US" sz="2400" dirty="0" smtClean="0"/>
              <a:t>.  </a:t>
            </a:r>
            <a:endParaRPr lang="en-US" sz="2400" dirty="0" smtClean="0"/>
          </a:p>
          <a:p>
            <a:pPr marL="341313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1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DeYoung and Huang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We find strong statistical associations between CEO pay incentives and externalities.</a:t>
            </a:r>
            <a:endParaRPr lang="en-US" sz="2400" b="1" dirty="0"/>
          </a:p>
          <a:p>
            <a:pPr marL="234950" lvl="1" indent="-234950">
              <a:buFont typeface="Arial" panose="020B0604020202020204" pitchFamily="34" charset="0"/>
              <a:buChar char="•"/>
            </a:pPr>
            <a:r>
              <a:rPr lang="en-US" sz="2400" dirty="0" smtClean="0"/>
              <a:t>Pay-performance sensitivity (delta) </a:t>
            </a:r>
          </a:p>
          <a:p>
            <a:pPr marL="1031875" lvl="1" indent="-342900">
              <a:buFont typeface="Wingdings" panose="05000000000000000000" pitchFamily="2" charset="2"/>
              <a:buChar char="è"/>
            </a:pPr>
            <a:r>
              <a:rPr lang="en-US" sz="2400" dirty="0" smtClean="0">
                <a:sym typeface="Wingdings" panose="05000000000000000000" pitchFamily="2" charset="2"/>
              </a:rPr>
              <a:t> reduces </a:t>
            </a:r>
            <a:r>
              <a:rPr lang="en-US" sz="2400" dirty="0" smtClean="0">
                <a:sym typeface="Wingdings" panose="05000000000000000000" pitchFamily="2" charset="2"/>
              </a:rPr>
              <a:t>the </a:t>
            </a:r>
            <a:r>
              <a:rPr lang="en-US" sz="2400" dirty="0" smtClean="0"/>
              <a:t>systemic </a:t>
            </a:r>
            <a:r>
              <a:rPr lang="en-US" sz="2400" dirty="0"/>
              <a:t>risk </a:t>
            </a:r>
            <a:r>
              <a:rPr lang="en-US" sz="2400" dirty="0" smtClean="0"/>
              <a:t>externality</a:t>
            </a:r>
          </a:p>
          <a:p>
            <a:pPr marL="1031875" lvl="1" indent="-342900">
              <a:buFont typeface="Wingdings" panose="05000000000000000000" pitchFamily="2" charset="2"/>
              <a:buChar char="è"/>
            </a:pPr>
            <a:r>
              <a:rPr lang="en-US" sz="2400" dirty="0" smtClean="0"/>
              <a:t> reduces the liquidity creation externality</a:t>
            </a:r>
            <a:endParaRPr lang="en-US" sz="2400" dirty="0"/>
          </a:p>
          <a:p>
            <a:pPr marL="234950" lvl="1" indent="-234950">
              <a:buFont typeface="Arial" panose="020B0604020202020204" pitchFamily="34" charset="0"/>
              <a:buChar char="•"/>
            </a:pPr>
            <a:r>
              <a:rPr lang="en-US" sz="2400" dirty="0" smtClean="0"/>
              <a:t>Pay-risk sensitivity (</a:t>
            </a:r>
            <a:r>
              <a:rPr lang="en-US" sz="2400" dirty="0" err="1" smtClean="0"/>
              <a:t>vega</a:t>
            </a:r>
            <a:r>
              <a:rPr lang="en-US" sz="2400" dirty="0"/>
              <a:t>)</a:t>
            </a:r>
          </a:p>
          <a:p>
            <a:pPr marL="1031875" lvl="1" indent="-342900">
              <a:buFont typeface="Wingdings" panose="05000000000000000000" pitchFamily="2" charset="2"/>
              <a:buChar char="è"/>
            </a:pP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increases the </a:t>
            </a:r>
            <a:r>
              <a:rPr lang="en-US" sz="2400" dirty="0"/>
              <a:t>systemic risk externality</a:t>
            </a:r>
          </a:p>
          <a:p>
            <a:pPr marL="1031875" lvl="1" indent="-342900">
              <a:buFont typeface="Wingdings" panose="05000000000000000000" pitchFamily="2" charset="2"/>
              <a:buChar char="è"/>
            </a:pPr>
            <a:r>
              <a:rPr lang="en-US" sz="2400" dirty="0" smtClean="0"/>
              <a:t> increases </a:t>
            </a:r>
            <a:r>
              <a:rPr lang="en-US" sz="2400" dirty="0"/>
              <a:t>the liquidity creation </a:t>
            </a:r>
            <a:r>
              <a:rPr lang="en-US" sz="2400" dirty="0" smtClean="0"/>
              <a:t>externality</a:t>
            </a:r>
          </a:p>
          <a:p>
            <a:pPr marL="0" lvl="1" indent="0">
              <a:buNone/>
            </a:pPr>
            <a:r>
              <a:rPr lang="en-US" sz="2400" b="1" dirty="0" smtClean="0"/>
              <a:t>Obvious </a:t>
            </a:r>
            <a:r>
              <a:rPr lang="en-US" sz="2400" b="1" dirty="0" smtClean="0"/>
              <a:t>policy tradeoff!</a:t>
            </a:r>
          </a:p>
          <a:p>
            <a:pPr marL="234950" indent="-234950"/>
            <a:r>
              <a:rPr lang="en-US" sz="2400" dirty="0" smtClean="0"/>
              <a:t>Regulation to limit CEO </a:t>
            </a:r>
            <a:r>
              <a:rPr lang="en-US" sz="2400" dirty="0" err="1" smtClean="0"/>
              <a:t>vega</a:t>
            </a:r>
            <a:r>
              <a:rPr lang="en-US" sz="2400" dirty="0" smtClean="0"/>
              <a:t> (or encourage CEO delta) will  reduce systemic risk, but only at the cost of also reducing liquidity creation.  </a:t>
            </a:r>
          </a:p>
          <a:p>
            <a:pPr marL="14288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7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Three measureable concepts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1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Executive pay incentives </a:t>
            </a:r>
          </a:p>
          <a:p>
            <a:pPr marL="738188" lvl="1" indent="-293688">
              <a:buFont typeface="Arial" panose="020B0604020202020204" pitchFamily="34" charset="0"/>
              <a:buChar char="•"/>
            </a:pPr>
            <a:r>
              <a:rPr lang="en-US" sz="2400" dirty="0"/>
              <a:t>Delta and Vega  (Core and </a:t>
            </a:r>
            <a:r>
              <a:rPr lang="en-US" sz="2400" dirty="0" err="1"/>
              <a:t>Guay</a:t>
            </a:r>
            <a:r>
              <a:rPr lang="en-US" sz="2400" dirty="0"/>
              <a:t> 2002)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How much liquidity does a bank generate?</a:t>
            </a:r>
          </a:p>
          <a:p>
            <a:pPr marL="796925" lvl="1" indent="-338138">
              <a:buFont typeface="Arial" panose="020B0604020202020204" pitchFamily="34" charset="0"/>
              <a:buChar char="•"/>
            </a:pPr>
            <a:r>
              <a:rPr lang="en-US" sz="2400" dirty="0"/>
              <a:t>Liquidity generation (Berger and </a:t>
            </a:r>
            <a:r>
              <a:rPr lang="en-US" sz="2400" dirty="0" err="1"/>
              <a:t>Bouwman</a:t>
            </a:r>
            <a:r>
              <a:rPr lang="en-US" sz="2400" dirty="0"/>
              <a:t> 2009)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How systemically important is a bank?</a:t>
            </a:r>
          </a:p>
          <a:p>
            <a:pPr marL="796925" lvl="1" indent="-339725">
              <a:buFont typeface="Arial" panose="020B0604020202020204" pitchFamily="34" charset="0"/>
              <a:buChar char="•"/>
            </a:pPr>
            <a:r>
              <a:rPr lang="en-US" sz="2400" dirty="0"/>
              <a:t>Systemic Expected Shortfall (Acharya, </a:t>
            </a:r>
            <a:r>
              <a:rPr lang="en-US" dirty="0"/>
              <a:t>et al 2010)</a:t>
            </a:r>
          </a:p>
          <a:p>
            <a:pPr marL="14288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1. Executive </a:t>
            </a:r>
            <a:r>
              <a:rPr lang="en-US" sz="3200" dirty="0" smtClean="0"/>
              <a:t>pay incentives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1000" b="1" dirty="0" smtClean="0"/>
          </a:p>
          <a:p>
            <a:pPr marL="0" indent="0">
              <a:buNone/>
            </a:pPr>
            <a:r>
              <a:rPr lang="en-US" sz="2400" b="1" dirty="0"/>
              <a:t>We use </a:t>
            </a:r>
            <a:r>
              <a:rPr lang="en-US" sz="2400" b="1" dirty="0" smtClean="0"/>
              <a:t>Delta and Vega to measure the performance and risk-taking incentives of the top managers in the bank.   </a:t>
            </a:r>
            <a:endParaRPr lang="en-US" sz="2400" b="1" dirty="0"/>
          </a:p>
          <a:p>
            <a:pPr marL="14288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9FE5-C9B6-4D87-AE0B-B0395F083D8C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DeYoung, Nantes France, June 2015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2837</TotalTime>
  <Words>2544</Words>
  <Application>Microsoft Office PowerPoint</Application>
  <PresentationFormat>On-screen Show (4:3)</PresentationFormat>
  <Paragraphs>583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Cambria Math</vt:lpstr>
      <vt:lpstr>Times New Roman</vt:lpstr>
      <vt:lpstr>Wingdings</vt:lpstr>
      <vt:lpstr>Office Theme</vt:lpstr>
      <vt:lpstr>1_Office Theme</vt:lpstr>
      <vt:lpstr>2_Office Theme</vt:lpstr>
      <vt:lpstr>Bankers' Pay and Social Welfare:  How Bank Profit-seeking and Risk-taking Spillover into the Economy</vt:lpstr>
      <vt:lpstr>Do banks generate externalities?</vt:lpstr>
      <vt:lpstr>Do banks generate externalities?</vt:lpstr>
      <vt:lpstr>Do banks generate externalities?</vt:lpstr>
      <vt:lpstr>DeYoung and Huang</vt:lpstr>
      <vt:lpstr>DeYoung and Huang</vt:lpstr>
      <vt:lpstr>DeYoung and Huang</vt:lpstr>
      <vt:lpstr>Three measureable concepts</vt:lpstr>
      <vt:lpstr>1. Executive pay incentives</vt:lpstr>
      <vt:lpstr>Brief tutorial on Delta and Vega</vt:lpstr>
      <vt:lpstr>PowerPoint Presentation</vt:lpstr>
      <vt:lpstr>PowerPoint Presentation</vt:lpstr>
      <vt:lpstr>PowerPoint Presentation</vt:lpstr>
      <vt:lpstr>2. Bank liquidity creation</vt:lpstr>
      <vt:lpstr>Brief liquidity creation tutorial Step 1:  Classify liquid and illiquid activities</vt:lpstr>
      <vt:lpstr>Brief liquidity creation tutorial Step 2:  Assign weights</vt:lpstr>
      <vt:lpstr>Brief liquidity creation tutorial Step 3:  liquidity creation = Σ (weight * $activity)/assets </vt:lpstr>
      <vt:lpstr>3. Systemic risk</vt:lpstr>
      <vt:lpstr>Brief SES tutorial</vt:lpstr>
      <vt:lpstr>First stage: Capturing external liquidity creation</vt:lpstr>
      <vt:lpstr>First stage: Capturing external systemic risk</vt:lpstr>
      <vt:lpstr>Second stage:  The main tests</vt:lpstr>
      <vt:lpstr>Data and key variables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Policy Implications</vt:lpstr>
      <vt:lpstr>Policy Implications</vt:lpstr>
      <vt:lpstr>Robustness Tests</vt:lpstr>
      <vt:lpstr>Conclusions (preliminary)</vt:lpstr>
      <vt:lpstr>Bankers' Pay and Social Welfare:  How Bank Profit-seeking and Risk-taking Spillover into the Economy</vt:lpstr>
    </vt:vector>
  </TitlesOfParts>
  <Company>KU, School of Business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External Effects of Bank Executive Pay: Systemic Risk and Liquidity Creation</dc:title>
  <dc:creator>Setup</dc:creator>
  <cp:lastModifiedBy>DeYoung, Bob</cp:lastModifiedBy>
  <cp:revision>469</cp:revision>
  <cp:lastPrinted>2014-03-19T01:57:24Z</cp:lastPrinted>
  <dcterms:created xsi:type="dcterms:W3CDTF">2014-02-03T18:49:39Z</dcterms:created>
  <dcterms:modified xsi:type="dcterms:W3CDTF">2015-06-02T19:42:30Z</dcterms:modified>
</cp:coreProperties>
</file>